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30"/>
  </p:notesMasterIdLst>
  <p:sldIdLst>
    <p:sldId id="2838" r:id="rId3"/>
    <p:sldId id="2825" r:id="rId4"/>
    <p:sldId id="2845" r:id="rId5"/>
    <p:sldId id="2855" r:id="rId6"/>
    <p:sldId id="2857" r:id="rId7"/>
    <p:sldId id="2858" r:id="rId8"/>
    <p:sldId id="2840" r:id="rId9"/>
    <p:sldId id="2839" r:id="rId10"/>
    <p:sldId id="2842" r:id="rId11"/>
    <p:sldId id="2850" r:id="rId12"/>
    <p:sldId id="266" r:id="rId13"/>
    <p:sldId id="263" r:id="rId14"/>
    <p:sldId id="2860" r:id="rId15"/>
    <p:sldId id="264" r:id="rId16"/>
    <p:sldId id="2861" r:id="rId17"/>
    <p:sldId id="261" r:id="rId18"/>
    <p:sldId id="407" r:id="rId19"/>
    <p:sldId id="405" r:id="rId20"/>
    <p:sldId id="2843" r:id="rId21"/>
    <p:sldId id="2847" r:id="rId22"/>
    <p:sldId id="2849" r:id="rId23"/>
    <p:sldId id="2844" r:id="rId24"/>
    <p:sldId id="2852" r:id="rId25"/>
    <p:sldId id="2853" r:id="rId26"/>
    <p:sldId id="2854" r:id="rId27"/>
    <p:sldId id="2834" r:id="rId28"/>
    <p:sldId id="2859" r:id="rId29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8A90"/>
    <a:srgbClr val="060E1D"/>
    <a:srgbClr val="156082"/>
    <a:srgbClr val="C99172"/>
    <a:srgbClr val="0C1220"/>
    <a:srgbClr val="0B1828"/>
    <a:srgbClr val="0D233A"/>
    <a:srgbClr val="DFC5AC"/>
    <a:srgbClr val="ECCF81"/>
    <a:srgbClr val="E7E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30"/>
  </p:normalViewPr>
  <p:slideViewPr>
    <p:cSldViewPr snapToGrid="0">
      <p:cViewPr varScale="1">
        <p:scale>
          <a:sx n="68" d="100"/>
          <a:sy n="68" d="100"/>
        </p:scale>
        <p:origin x="828" y="4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192DE-129E-FF4E-9340-EB4CF84B1597}" type="datetimeFigureOut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4A1C6-8008-654E-B6A5-608A37B65B31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339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歡迎各位長官、各縣市夥伴及全臺熱情投入農村發展的社區代表。今天很高興透過這場說明會，和大家一起來啟動第四屆金牌農村競賽。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22557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D1909-991E-11FC-60DE-BD0191893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17DBECB-5ACE-9FC9-1F92-F9BC92B9D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B4208A0-8ECD-6BF3-A96E-562DF4586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台灣的農村是生產的地方、是生活的地方、是臺灣生命力扎根的地方，透過金牌農村競賽，讓更多人看見台灣農村的美以及在一方土地努力生活的臺灣人們。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6649EBF-6C26-9CCB-3F96-DBDA2BE41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6526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台灣的農村應該走到什麼地方、怎麼走到那個地方、有哪些方法學可以利用，透過金牌農村競賽。我們選出台灣農村的佼佼者，給全台灣農村鼓勵與學習。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0723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65620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D6217-417E-A2E1-2F70-9D0BE27F1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1CDB5C8-7536-24E5-5618-4D8C71D64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F5060DE-243F-A1B9-015A-FE7706990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EE48EB6-ACCE-F977-E1BA-F3A226269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26918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3D2C4-CB5B-21C3-63C2-115BBA1E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B3B5A7D-1500-CDA6-7C98-0FFE6FDD4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662FDB4-1EDA-ACD1-2DB4-8679A7F3E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4E99AFE-7A30-6B98-825A-C701038CEB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DB1128-B829-4A02-970C-73A65B4F0069}" type="slidenum">
              <a:rPr kumimoji="0" lang="zh-TW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677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37758-8656-B29F-1456-5A88D983E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EAB7DE0-5C1F-D700-0AC5-9BBEF080B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B5B591B-25EB-1C33-286F-E6F192B8D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F226736-3F7F-3439-1392-EF3A012FA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19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90882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343AD-E949-133B-37BE-CE941EA2B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3473861-07B2-730B-0347-B9CE8E3AF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B061128-51D2-E204-64A9-E2A4FCAA1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7409283-CD5E-EB95-F3DB-DA462F1BD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B1128-B829-4A02-970C-73A65B4F0069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4767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3B6CD-8FA5-C948-EA9B-129416458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0FC4F60-FBD5-0D90-AA4F-79523B4C8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51B36F6-B1D5-9CD9-37DA-60965F958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0B3A494-F26D-A600-B09A-C38F989AED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22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44798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6EB57-8AE9-4C64-344E-C57F98F9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7116C0A-1604-1C29-5743-64F4FC8CF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C74A952-D536-771D-3240-62AD6E141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D3C3088-7B17-EA2D-EC35-B7D6C06B9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4A1C6-8008-654E-B6A5-608A37B65B31}" type="slidenum">
              <a:rPr kumimoji="1" lang="zh-TW" altLang="en-US" smtClean="0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10541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B4C33-77F7-1887-CA5B-43B8D8885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4D0B42C-E72F-C8F4-22D9-10E9D772A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A28E4A7-0E2C-E6C3-054B-9CDE24AEB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AF73A62-C9E3-EFEA-F6E2-590FADBDB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B1128-B829-4A02-970C-73A65B4F0069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1150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D8AE1-49B1-E62A-E598-C99D90FCD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00144A1-9AF3-0550-F3F8-A4C07434E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1B7510C-A243-F531-C2ED-53CFDE6E2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0C39C48-E68D-4DA7-3D12-2B65146785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B1128-B829-4A02-970C-73A65B4F0069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8305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190FE-2202-5492-97FE-82A115FDF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0DA232E-BD03-EE8A-941B-0BDD88254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97EF494-3211-6FFC-AD7D-BA6167DC6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1A32E88-15AC-7284-AE99-6911168AB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B1128-B829-4A02-970C-73A65B4F0069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2059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9F5130-0B92-E1D7-A2F2-9AE86E473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73B1DE9-8C5E-9FEC-83A0-24136BEB1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716C15-9B6E-377D-47B2-4F487C942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F43DC-4DD3-D547-AC4F-487499AACE4E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EF991B-BC71-2263-0DEA-17FE914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1D97D7-CEFF-18B3-C4A3-D6C7D27CC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125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51287C-2D56-F7FD-4DA9-91FEE7A4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E32753-5BD3-F351-503D-B4C59F3EE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F5C77A-B365-9E8A-D586-19E5DAFF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50F0E-3487-9D4D-A85E-4F25FE5B60C8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DDA386-0B8B-DAB2-2358-0F3DC410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7B4B0A-2EF2-5E62-4BA2-A5234460A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914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BBA2A7-A731-97B5-5449-A0C13FCAE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7837136-1709-3A7A-0899-1AB358654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258677C-8BFD-DACD-0AFE-2E75F7F9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EB20-5DAD-DE4A-82A5-B8CB8592279B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476B58D-9129-9552-E01C-91E81526E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880EE9-E5F8-7953-1B30-86D532A60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24348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2BAE00-40EE-6F75-27C0-1A61CD2DB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BBFF0C-26E2-2DFC-91F7-D7C136822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532A9F2-9492-EEC2-46FA-99F4DB2C7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EB413A1-925E-A8C4-EC2C-3135359D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C056-E606-0641-91CB-FD51F3448D2D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F98A1E7-DF89-8393-1D7A-182174AA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9FF2D8A-47F3-EED1-6608-7B5CEEBF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010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0F18D1-DD49-DB46-AADF-87023DDE6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7014B8F-559E-04EF-861B-4DDC1A85F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108387C-81D9-362F-62F4-60B672AE8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C592573-B59B-85D4-65C0-2602F3DED0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5C941F0-C5F1-E8FA-59F4-E618E5735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A03C687-3F09-79DD-F665-028FA13B8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8757C-E5CB-1F4C-96A2-754B12B9856D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6C39940-046B-152E-5910-9487B9C1B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D6D4A39-C6E0-3128-DB08-2592804E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441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668DC0-9EFB-4EC6-B0B7-56F6F6501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040119C-3DDA-1F91-7003-71D0FE083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660B-2FDE-3340-BE7A-555A79931423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623DB2D-6814-C334-4C7E-42AB1EEA1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DF87F5A-7545-32E1-FD58-EB267B854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726183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2A8E6FA-6702-1457-26A3-767754395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C4923-3816-854B-B597-8E4E47927576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CF0783D-B0F4-57E1-C4D3-3CE6DD22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316E612-7143-2E51-FC0E-5BF770B5C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5" name="Picture 3" descr="\\Gbackup2\專案0_推動\CURE\CURE_20_水保60\04_Execute\08_視覺設計\03_水保60logo\05_簡報\01_設計檔\水保60PPT_cs6_16-9內頁間隔頁.png">
            <a:extLst>
              <a:ext uri="{FF2B5EF4-FFF2-40B4-BE49-F238E27FC236}">
                <a16:creationId xmlns:a16="http://schemas.microsoft.com/office/drawing/2014/main" id="{8FC6583D-FE71-7021-5F5C-A61DCFBB5E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圖片 5" descr="一張含有 符號, 象徵物, 標誌, 商標 的圖片&#10;&#10;自動產生的描述">
            <a:extLst>
              <a:ext uri="{FF2B5EF4-FFF2-40B4-BE49-F238E27FC236}">
                <a16:creationId xmlns:a16="http://schemas.microsoft.com/office/drawing/2014/main" id="{B73BE830-BA38-47E1-9F16-6D8399D3EA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" y="6403"/>
            <a:ext cx="2210915" cy="55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9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98F7DC-50B8-DDB8-E301-10876CED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348FD9-8641-469C-5C7C-4C4628C52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6F47100-648C-66EF-87B0-E1FBEA35A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7E33D79-A28A-E291-1C48-C44678FF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49B62-6937-F54D-A5F6-786EDC42248E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BC5819E-E4F9-549C-EB32-617A2DB4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08ED0A7-D66B-2B94-0DBD-9480AA99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28400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04C34B-B1C5-B291-C8ED-C27608F0F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EF0DBDF-F0EC-0A87-7AD8-06D4BFB705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0FE3333-2588-19A2-BCE8-8CADE553E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38BD94D-476F-5E53-6623-598A1753B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C112-C410-4C44-A705-C7E283BEA918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9C66915-0A7E-BEAE-04BB-0AE4EA472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BB68BB0-8B6D-48D8-1168-6F6103629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0363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4563FA-A357-78D4-762C-227B77B7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7E52C40-6864-3E93-F04D-213060651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BAC582D-8B92-3DC1-738A-862BE50C8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76C19-D140-4644-B650-C779764CB536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AE7625-0BF8-F9AB-F9D7-EF6E15A4D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73ACB2D-11F5-5897-ECA5-D497D5841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3568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193FC0E-931D-2823-0A3C-08AF098319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23647555-7B44-69C8-6165-D279BB673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19CCE60-305E-F583-9D8C-D0145B67F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ED8F4-C602-ED4C-9008-55CDE2A5050A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9A11FA-9CAA-6F45-F37E-6A634A17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ABCCBE0-2EF7-DF58-AEAA-C980E845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40920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樣式一:純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\\Gbackup2\專案0_推動\CURE\CURE_20_水保60\04_Execute\08_視覺設計\03_水保60logo\05_簡報\01_設計檔\水保60PPT_cs6_16-9內頁間隔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429750" y="6420130"/>
            <a:ext cx="2743200" cy="24737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EC5F91-2014-44CD-A3CA-CEAF389CFA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2" name="Picture 6" descr="\\Gbackup2\專案0_推動\CURE\CURE_20_水保60\04_Execute\08_視覺設計\03_水保60logo\05_簡報\01_設計檔\水保60PPT_cs6-1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365" y="6657772"/>
            <a:ext cx="1080000" cy="14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一張含有 符號, 象徵物, 標誌, 商標 的圖片&#10;&#10;自動產生的描述">
            <a:extLst>
              <a:ext uri="{FF2B5EF4-FFF2-40B4-BE49-F238E27FC236}">
                <a16:creationId xmlns:a16="http://schemas.microsoft.com/office/drawing/2014/main" id="{DFA38F19-12A9-88C6-CC66-947C40FC07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" y="6403"/>
            <a:ext cx="2210915" cy="55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4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樣式一:純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\\Gbackup2\專案0_推動\CURE\CURE_20_水保60\04_Execute\08_視覺設計\03_水保60logo\05_簡報\01_設計檔\水保60PPT_cs6_16-9內頁間隔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429750" y="6420130"/>
            <a:ext cx="2743200" cy="24737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EC5F91-2014-44CD-A3CA-CEAF389CFA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494" y="2423968"/>
            <a:ext cx="11125199" cy="3214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壹、第一層</a:t>
            </a:r>
            <a:endParaRPr lang="en-US" altLang="zh-TW" dirty="0"/>
          </a:p>
          <a:p>
            <a:pPr lvl="0"/>
            <a:r>
              <a:rPr lang="zh-TW" altLang="en-US" dirty="0"/>
              <a:t>貳、第二層</a:t>
            </a:r>
            <a:endParaRPr lang="en-US" altLang="zh-TW" dirty="0"/>
          </a:p>
          <a:p>
            <a:pPr lvl="0"/>
            <a:r>
              <a:rPr lang="zh-TW" altLang="en-US" dirty="0"/>
              <a:t>參、第三層</a:t>
            </a:r>
            <a:endParaRPr lang="en-US" altLang="zh-TW" dirty="0"/>
          </a:p>
          <a:p>
            <a:pPr lvl="0"/>
            <a:r>
              <a:rPr lang="zh-TW" altLang="en-US" dirty="0"/>
              <a:t>肆、第四層</a:t>
            </a:r>
            <a:endParaRPr lang="en-US" altLang="zh-TW" dirty="0"/>
          </a:p>
          <a:p>
            <a:pPr lvl="0"/>
            <a:r>
              <a:rPr lang="zh-TW" altLang="en-US" dirty="0"/>
              <a:t>伍、第五層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636494" y="914400"/>
            <a:ext cx="11125199" cy="110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pic>
        <p:nvPicPr>
          <p:cNvPr id="12" name="Picture 6" descr="\\Gbackup2\專案0_推動\CURE\CURE_20_水保60\04_Execute\08_視覺設計\03_水保60logo\05_簡報\01_設計檔\水保60PPT_cs6-1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365" y="6657772"/>
            <a:ext cx="1080000" cy="14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一張含有 符號, 象徵物, 標誌, 商標 的圖片&#10;&#10;自動產生的描述">
            <a:extLst>
              <a:ext uri="{FF2B5EF4-FFF2-40B4-BE49-F238E27FC236}">
                <a16:creationId xmlns:a16="http://schemas.microsoft.com/office/drawing/2014/main" id="{DFA38F19-12A9-88C6-CC66-947C40FC07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" y="6403"/>
            <a:ext cx="2210915" cy="55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929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簡報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93" y="0"/>
            <a:ext cx="12189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66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898033-8A3A-80DC-25D0-B0ED1EC46C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569BDC3-0383-3B2A-D503-D7D0FCDE3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CB089C-969F-6E26-99A2-7F96BEB8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877FE-63CF-234C-B42F-DCBF6F5EED21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DB62DFF-7E22-D33F-FC4A-7B34511AB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8E96EF5-F0CE-F585-4736-702499BF9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05282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3F72D9-9AC6-E4DD-E188-6713F435C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BB11E8-2952-1F62-1809-4BD3659B1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76ACBF-6202-2F25-B093-DE89FA20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3CB8D-A899-F84F-BBBC-AEBBDB2CA61D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FF6E62-86C1-4E07-1F00-F32A2A5D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E87C21-82F2-286D-F940-892A11ABB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48738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B6B8A4-84EC-AFA3-EC2B-66F6DD148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BC079FD-4271-E92D-7755-EDF2DB9C9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844E8AD-31E7-493F-A515-4ED3ECCF5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0D6C4-589A-D144-9EA3-9570E60A2C9F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0E84314-2BF3-058E-396D-4AB2E2419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B979800-4D0D-D382-BEC7-EA4C36BC5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88005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AC5621-2617-748A-F6EA-CACDBAC70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6255154-9B01-AFD6-BEC1-C21ADA8396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0B90FD8-36F4-B16E-8337-54ECDEE64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73F7FDB-DBEA-09BB-810C-E667BA601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8049A-66EE-7A4A-9624-038846BADA8E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2ABAA9B-2D06-2271-006B-3C3940908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D989E4C-4435-38D2-F322-83CD0126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24161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2B6019-CD07-9933-8F02-3C44A408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572E699-C1EE-6F7B-5192-A9B12C7AD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290499B-AAA0-7479-7F36-ECC6D9189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373B9E1-9D6B-F2AC-6812-20F516F56C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5CB9859-1F53-5F84-DA92-09E0D3F117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A9C8667-8432-EC2A-0EB1-B7B248058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5E39-52F7-0845-BB30-B1DD0C948884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AD1E6AE-5DCE-44CB-7EE6-B1B80CA4E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C319217-59C5-DCA0-1561-33A1AC43E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40670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2BAF15-C36F-89C1-807F-416182FE5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D5D074E-7E68-8728-16F4-F6178757F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1A91-E921-1D4F-BC51-BF06AB33EB26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6E52B7E-7FB4-446F-5797-9A502880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8EF9A23-F786-A0BD-BBE7-9FC5F8EC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243900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98D80C2-1D1D-6F96-6FD4-23CA718DC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A4257-3F94-5F4B-AFF3-3377060800C2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A76ED2D-1C29-0A08-98E1-63122832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42AC4B6-A149-B1A6-14AF-3904989B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5" name="Picture 3" descr="\\Gbackup2\專案0_推動\CURE\CURE_20_水保60\04_Execute\08_視覺設計\03_水保60logo\05_簡報\01_設計檔\水保60PPT_cs6_16-9內頁間隔頁.png">
            <a:extLst>
              <a:ext uri="{FF2B5EF4-FFF2-40B4-BE49-F238E27FC236}">
                <a16:creationId xmlns:a16="http://schemas.microsoft.com/office/drawing/2014/main" id="{2094886D-F306-4AD0-8364-76317BA551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6018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66554B-613D-8565-7B92-59DFD78D7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7AF397-B66B-7719-B567-D81D3687C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5FE5757-10D4-03AF-4CCC-30D9E3BE7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1A4A0FD-AB4E-87C5-6FF2-DEA13ED0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673A-1DE9-044C-B35D-D988FDE73077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9D9723B-122B-F820-34F2-EF441C18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D592747-AFFF-90F3-916F-E62C39CD1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479474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580D30-D2EC-45D0-9682-2006178A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099AEF04-54F2-8785-65D2-78F276C08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5711FC6-DD20-1907-0C73-C9A228DE05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9DB6746-17A0-0885-8804-47833865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46FED-61B6-DE42-984B-6642CF0A5C84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F7112E1-6E9D-DD57-08E2-E49A7BD21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0B31F96-FE50-D202-B79B-F3E532322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34447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A5A73A-FA6F-BE9E-EABB-EB85E1DC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A6AF256-DDC2-9485-BFE3-4DDD3AEE5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A3BA59-C001-9597-5FC1-A09EA8805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040D-F80F-4F45-B34C-37DB7B36B000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7BCEB64-BEB1-1934-550B-7EBF62A1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8D411F5-CF4F-0ECF-F1DF-0B7E278D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295689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6C251E0-7522-9456-A6E2-5B338C880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7683030-AD6B-97A6-5A4C-9EB1D39C8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CE6708-1C95-0392-576A-DAD6144BB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4F48-139E-094C-BFB8-0270F56BF356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60DC76B-7FA2-4382-8079-B6A2433B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B7503E5-1154-AB83-0587-84EC59C92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38490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樣式一:純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\\Gbackup2\專案0_推動\CURE\CURE_20_水保60\04_Execute\08_視覺設計\03_水保60logo\05_簡報\01_設計檔\水保60PPT_cs6_16-9內頁間隔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\\Gbackup2\專案0_推動\CURE\CURE_20_水保60\04_Execute\08_視覺設計\03_水保60logo\05_簡報\01_設計檔\水保60PPT_cs6-1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65" y="6657772"/>
            <a:ext cx="1080000" cy="14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一張含有 符號, 象徵物, 標誌, 商標 的圖片&#10;&#10;自動產生的描述">
            <a:extLst>
              <a:ext uri="{FF2B5EF4-FFF2-40B4-BE49-F238E27FC236}">
                <a16:creationId xmlns:a16="http://schemas.microsoft.com/office/drawing/2014/main" id="{DFA38F19-12A9-88C6-CC66-947C40FC07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0" y="6403"/>
            <a:ext cx="2210915" cy="55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691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樣式一:純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\\Gbackup2\專案0_推動\CURE\CURE_20_水保60\04_Execute\08_視覺設計\03_水保60logo\05_簡報\01_設計檔\水保60PPT_cs6_16-9內頁間隔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429750" y="6420130"/>
            <a:ext cx="2743200" cy="24737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6EC5F91-2014-44CD-A3CA-CEAF389CFA0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494" y="2423968"/>
            <a:ext cx="11125199" cy="3214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4572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9144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3716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1828800" indent="0"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壹、第一層</a:t>
            </a:r>
            <a:endParaRPr lang="en-US" altLang="zh-TW" dirty="0"/>
          </a:p>
          <a:p>
            <a:pPr lvl="0"/>
            <a:r>
              <a:rPr lang="zh-TW" altLang="en-US" dirty="0"/>
              <a:t>貳、第二層</a:t>
            </a:r>
            <a:endParaRPr lang="en-US" altLang="zh-TW" dirty="0"/>
          </a:p>
          <a:p>
            <a:pPr lvl="0"/>
            <a:r>
              <a:rPr lang="zh-TW" altLang="en-US" dirty="0"/>
              <a:t>參、第三層</a:t>
            </a:r>
            <a:endParaRPr lang="en-US" altLang="zh-TW" dirty="0"/>
          </a:p>
          <a:p>
            <a:pPr lvl="0"/>
            <a:r>
              <a:rPr lang="zh-TW" altLang="en-US" dirty="0"/>
              <a:t>肆、第四層</a:t>
            </a:r>
            <a:endParaRPr lang="en-US" altLang="zh-TW" dirty="0"/>
          </a:p>
          <a:p>
            <a:pPr lvl="0"/>
            <a:r>
              <a:rPr lang="zh-TW" altLang="en-US" dirty="0"/>
              <a:t>伍、第五層</a:t>
            </a: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636494" y="914400"/>
            <a:ext cx="11125199" cy="110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pic>
        <p:nvPicPr>
          <p:cNvPr id="12" name="Picture 6" descr="\\Gbackup2\專案0_推動\CURE\CURE_20_水保60\04_Execute\08_視覺設計\03_水保60logo\05_簡報\01_設計檔\水保60PPT_cs6-1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365" y="6657772"/>
            <a:ext cx="1080000" cy="14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 descr="一張含有 符號, 象徵物, 標誌, 商標 的圖片&#10;&#10;自動產生的描述">
            <a:extLst>
              <a:ext uri="{FF2B5EF4-FFF2-40B4-BE49-F238E27FC236}">
                <a16:creationId xmlns:a16="http://schemas.microsoft.com/office/drawing/2014/main" id="{DFA38F19-12A9-88C6-CC66-947C40FC07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0" y="6403"/>
            <a:ext cx="2210915" cy="55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3285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ABFCFF3-4BB3-B002-4C7C-2C901B1D2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60F8F37-C18E-3BDE-25D2-B2A438B9D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B4B6A62-7655-AC0E-DC88-9EC75706D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C59374-F550-7C45-971C-3520B79640B7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2132C7-5D26-595F-1A95-11F6744FD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5740361-4952-0AC3-D9AF-1E5FBEF8E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BA436-CA96-2244-AF4B-2B6E212F0797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0637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3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476AF73-DF77-11E5-2B0F-4C1F4975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7638830-CDC5-AE56-D7D8-596631B20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CDC302B-25B6-C9DB-07F8-757F3CF2D6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32CE0C-67D4-064E-B87C-069FD4569937}" type="datetime1">
              <a:rPr kumimoji="1" lang="zh-TW" altLang="en-US" smtClean="0"/>
              <a:t>2026/8/18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ADC4E9D-909F-92AA-7511-0857C074DE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FF7EAAD-4EF1-F23B-E4AE-AA85ECD20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8AB62-7C9F-3D41-A84C-A95AD0B8E88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0176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  <p:sldLayoutId id="214748367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JPG"/><Relationship Id="rId4" Type="http://schemas.openxmlformats.org/officeDocument/2006/relationships/image" Target="../media/image55.png"/><Relationship Id="rId9" Type="http://schemas.openxmlformats.org/officeDocument/2006/relationships/image" Target="../media/image6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microsoft.com/office/2007/relationships/hdphoto" Target="../media/hdphoto3.wdp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6AD7099-9EBF-4195-C37D-F7CB05BD2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122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C997B67-6871-C4A2-AA6E-34FAE076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1</a:t>
            </a:fld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D586DE3C-096D-FDD6-0E05-AE048533B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2071"/>
          <a:stretch>
            <a:fillRect/>
          </a:stretch>
        </p:blipFill>
        <p:spPr>
          <a:xfrm>
            <a:off x="0" y="981075"/>
            <a:ext cx="9720965" cy="261937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6AE3598-A701-9B35-012F-B38DC87DC8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5" t="46506" r="12891" b="26178"/>
          <a:stretch>
            <a:fillRect/>
          </a:stretch>
        </p:blipFill>
        <p:spPr>
          <a:xfrm>
            <a:off x="152400" y="3667126"/>
            <a:ext cx="5160858" cy="981074"/>
          </a:xfrm>
          <a:prstGeom prst="rect">
            <a:avLst/>
          </a:prstGeom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527E3635-021F-E8A6-5B5E-D2DD41193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785282"/>
              </p:ext>
            </p:extLst>
          </p:nvPr>
        </p:nvGraphicFramePr>
        <p:xfrm>
          <a:off x="4063998" y="0"/>
          <a:ext cx="812800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75044327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03369510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64963407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8841117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039310462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16901645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59704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>
                        <a:alphaModFix amt="1600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>
                        <a:alphaModFix amt="2600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>
                        <a:alphaModFix amt="5300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2615152015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>
                        <a:alphaModFix amt="1500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993942275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>
                        <a:alphaModFix amt="4100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4863741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>
                        <a:alphaModFix amt="6200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99913748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4"/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811167081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:a16="http://schemas.microsoft.com/office/drawing/2014/main" id="{FD87E696-D7D1-E24E-1D1C-780CBCF05807}"/>
              </a:ext>
            </a:extLst>
          </p:cNvPr>
          <p:cNvSpPr txBox="1"/>
          <p:nvPr/>
        </p:nvSpPr>
        <p:spPr>
          <a:xfrm>
            <a:off x="1675687" y="5491490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solidFill>
                  <a:srgbClr val="ECCF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縣市政府說明會</a:t>
            </a:r>
          </a:p>
        </p:txBody>
      </p:sp>
    </p:spTree>
    <p:extLst>
      <p:ext uri="{BB962C8B-B14F-4D97-AF65-F5344CB8AC3E}">
        <p14:creationId xmlns:p14="http://schemas.microsoft.com/office/powerpoint/2010/main" val="188264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EF093950-4723-A60D-66EB-E6EFD42CB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" t="12063" r="616" b="603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6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4FC2674-3E59-F3FE-4677-B227D523C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610630"/>
            <a:ext cx="2743200" cy="247370"/>
          </a:xfrm>
        </p:spPr>
        <p:txBody>
          <a:bodyPr/>
          <a:lstStyle/>
          <a:p>
            <a:fld id="{36EC5F91-2014-44CD-A3CA-CEAF389CFA05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F5C9427-F3E6-E147-8FCB-92788FF09418}"/>
              </a:ext>
            </a:extLst>
          </p:cNvPr>
          <p:cNvSpPr txBox="1"/>
          <p:nvPr/>
        </p:nvSpPr>
        <p:spPr>
          <a:xfrm>
            <a:off x="2131682" y="2768876"/>
            <a:ext cx="8688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</a:t>
            </a:r>
            <a:r>
              <a:rPr lang="zh-TW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為什麼需要「金牌農村」？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686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F37E2-E282-2313-40B4-61DD2F3D6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CCCB354-CAF7-F1C4-BBC4-0E78E599CB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0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00412B1-30BF-3A63-35F1-D27B9DA5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49649"/>
            <a:ext cx="2743200" cy="247370"/>
          </a:xfrm>
        </p:spPr>
        <p:txBody>
          <a:bodyPr/>
          <a:lstStyle/>
          <a:p>
            <a:fld id="{36EC5F91-2014-44CD-A3CA-CEAF389CFA05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F00C8C3-99C5-24CB-C8B7-B0F22B80D94A}"/>
              </a:ext>
            </a:extLst>
          </p:cNvPr>
          <p:cNvSpPr txBox="1"/>
          <p:nvPr/>
        </p:nvSpPr>
        <p:spPr>
          <a:xfrm>
            <a:off x="447621" y="1108070"/>
            <a:ext cx="87108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農村的美值得被看見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4AD8D7F-1ADA-7548-1AFE-7C5A93753A55}"/>
              </a:ext>
            </a:extLst>
          </p:cNvPr>
          <p:cNvSpPr txBox="1"/>
          <p:nvPr/>
        </p:nvSpPr>
        <p:spPr>
          <a:xfrm>
            <a:off x="10820400" y="6488668"/>
            <a:ext cx="1101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萬安社區</a:t>
            </a:r>
          </a:p>
        </p:txBody>
      </p:sp>
    </p:spTree>
    <p:extLst>
      <p:ext uri="{BB962C8B-B14F-4D97-AF65-F5344CB8AC3E}">
        <p14:creationId xmlns:p14="http://schemas.microsoft.com/office/powerpoint/2010/main" val="784717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28F6627-B089-C2CD-C235-B957A517B6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831"/>
          <a:stretch>
            <a:fillRect/>
          </a:stretch>
        </p:blipFill>
        <p:spPr>
          <a:xfrm>
            <a:off x="0" y="-149225"/>
            <a:ext cx="12192000" cy="7007225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A889D3E-34F8-1BD1-3637-94F7E485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26777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F453B503-1677-27C9-ED8A-5EE5FC8496EE}"/>
              </a:ext>
            </a:extLst>
          </p:cNvPr>
          <p:cNvGrpSpPr/>
          <p:nvPr/>
        </p:nvGrpSpPr>
        <p:grpSpPr>
          <a:xfrm>
            <a:off x="1894562" y="2548528"/>
            <a:ext cx="10636709" cy="1246594"/>
            <a:chOff x="510262" y="698948"/>
            <a:chExt cx="10636709" cy="1246594"/>
          </a:xfrm>
        </p:grpSpPr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CCE4C8C4-E231-73BA-6882-A7316C07742A}"/>
                </a:ext>
              </a:extLst>
            </p:cNvPr>
            <p:cNvSpPr txBox="1"/>
            <p:nvPr/>
          </p:nvSpPr>
          <p:spPr>
            <a:xfrm>
              <a:off x="522514" y="745213"/>
              <a:ext cx="1062445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7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農村的生產價值得被珍惜</a:t>
              </a:r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30174A81-CBE3-173A-CC7A-BA1CC080B7F2}"/>
                </a:ext>
              </a:extLst>
            </p:cNvPr>
            <p:cNvSpPr txBox="1"/>
            <p:nvPr/>
          </p:nvSpPr>
          <p:spPr>
            <a:xfrm>
              <a:off x="510262" y="698948"/>
              <a:ext cx="1062445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rPr>
                <a:t>農村的生產價值得被珍惜</a:t>
              </a: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D0905F20-5A19-C26E-63EA-A9F39BBFA7F8}"/>
              </a:ext>
            </a:extLst>
          </p:cNvPr>
          <p:cNvSpPr txBox="1"/>
          <p:nvPr/>
        </p:nvSpPr>
        <p:spPr>
          <a:xfrm>
            <a:off x="10128250" y="6437085"/>
            <a:ext cx="1784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金湖休閒農業區</a:t>
            </a:r>
          </a:p>
        </p:txBody>
      </p:sp>
    </p:spTree>
    <p:extLst>
      <p:ext uri="{BB962C8B-B14F-4D97-AF65-F5344CB8AC3E}">
        <p14:creationId xmlns:p14="http://schemas.microsoft.com/office/powerpoint/2010/main" val="291972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CD0B291-0273-52F8-2C19-50FC72C14B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01" b="796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2B7EBD5-BA26-D91C-F3C0-A19786DA7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74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61E4AE1-2399-E2A1-A863-F026DC0D0EFC}"/>
              </a:ext>
            </a:extLst>
          </p:cNvPr>
          <p:cNvSpPr txBox="1"/>
          <p:nvPr/>
        </p:nvSpPr>
        <p:spPr>
          <a:xfrm>
            <a:off x="3481107" y="4050844"/>
            <a:ext cx="87108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農村的人值得被鼓勵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2523568-C85D-D065-CF1A-47A3676AB73D}"/>
              </a:ext>
            </a:extLst>
          </p:cNvPr>
          <p:cNvSpPr txBox="1"/>
          <p:nvPr/>
        </p:nvSpPr>
        <p:spPr>
          <a:xfrm>
            <a:off x="10820400" y="6466443"/>
            <a:ext cx="1101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永安社區</a:t>
            </a:r>
          </a:p>
        </p:txBody>
      </p:sp>
    </p:spTree>
    <p:extLst>
      <p:ext uri="{BB962C8B-B14F-4D97-AF65-F5344CB8AC3E}">
        <p14:creationId xmlns:p14="http://schemas.microsoft.com/office/powerpoint/2010/main" val="518517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>
            <a:extLst>
              <a:ext uri="{FF2B5EF4-FFF2-40B4-BE49-F238E27FC236}">
                <a16:creationId xmlns:a16="http://schemas.microsoft.com/office/drawing/2014/main" id="{BFB8B619-9502-B3D2-04D2-4449825F8C38}"/>
              </a:ext>
            </a:extLst>
          </p:cNvPr>
          <p:cNvGrpSpPr/>
          <p:nvPr/>
        </p:nvGrpSpPr>
        <p:grpSpPr>
          <a:xfrm>
            <a:off x="5171750" y="2022002"/>
            <a:ext cx="1067714" cy="4221779"/>
            <a:chOff x="4451426" y="1828194"/>
            <a:chExt cx="1067714" cy="3633440"/>
          </a:xfrm>
        </p:grpSpPr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DD6B277B-9F27-99BE-3600-14721FC00F2A}"/>
                </a:ext>
              </a:extLst>
            </p:cNvPr>
            <p:cNvSpPr/>
            <p:nvPr/>
          </p:nvSpPr>
          <p:spPr>
            <a:xfrm>
              <a:off x="4458829" y="2970323"/>
              <a:ext cx="1060311" cy="956887"/>
            </a:xfrm>
            <a:prstGeom prst="triangle">
              <a:avLst>
                <a:gd name="adj" fmla="val 49744"/>
              </a:avLst>
            </a:prstGeom>
            <a:gradFill>
              <a:gsLst>
                <a:gs pos="93578">
                  <a:srgbClr val="FFC000"/>
                </a:gs>
                <a:gs pos="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48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94F77C5C-DB70-10FA-631A-0CAC21B8CC58}"/>
                </a:ext>
              </a:extLst>
            </p:cNvPr>
            <p:cNvSpPr/>
            <p:nvPr/>
          </p:nvSpPr>
          <p:spPr>
            <a:xfrm>
              <a:off x="4451426" y="4009520"/>
              <a:ext cx="1060311" cy="956887"/>
            </a:xfrm>
            <a:prstGeom prst="triangle">
              <a:avLst>
                <a:gd name="adj" fmla="val 49744"/>
              </a:avLst>
            </a:prstGeom>
            <a:gradFill>
              <a:gsLst>
                <a:gs pos="93578">
                  <a:srgbClr val="FFC000"/>
                </a:gs>
                <a:gs pos="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48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691A32-FAA3-9912-3815-A379117A26A6}"/>
                </a:ext>
              </a:extLst>
            </p:cNvPr>
            <p:cNvSpPr/>
            <p:nvPr/>
          </p:nvSpPr>
          <p:spPr>
            <a:xfrm>
              <a:off x="4633920" y="3525267"/>
              <a:ext cx="695325" cy="1006344"/>
            </a:xfrm>
            <a:prstGeom prst="rect">
              <a:avLst/>
            </a:prstGeom>
            <a:gradFill>
              <a:gsLst>
                <a:gs pos="34000">
                  <a:srgbClr val="FFC000"/>
                </a:gs>
                <a:gs pos="100000">
                  <a:srgbClr val="C04F1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400" b="1" dirty="0">
                  <a:solidFill>
                    <a:schemeClr val="tx1"/>
                  </a:solidFill>
                </a:rPr>
                <a:t>784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A5227DC-7EE3-3F8A-9869-B963E11E7A23}"/>
                </a:ext>
              </a:extLst>
            </p:cNvPr>
            <p:cNvSpPr/>
            <p:nvPr/>
          </p:nvSpPr>
          <p:spPr>
            <a:xfrm>
              <a:off x="4633920" y="4577967"/>
              <a:ext cx="695325" cy="883667"/>
            </a:xfrm>
            <a:prstGeom prst="rect">
              <a:avLst/>
            </a:prstGeom>
            <a:gradFill>
              <a:gsLst>
                <a:gs pos="34000">
                  <a:srgbClr val="FFC000"/>
                </a:gs>
                <a:gs pos="100000">
                  <a:srgbClr val="C04F1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400" b="1" kern="1200" dirty="0">
                  <a:solidFill>
                    <a:schemeClr val="tx1"/>
                  </a:solidFill>
                </a:rPr>
                <a:t>707</a:t>
              </a:r>
              <a:endParaRPr lang="zh-TW" altLang="en-US" sz="24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6A4B9E4-4E38-AC59-164D-A2B7A226AC16}"/>
                </a:ext>
              </a:extLst>
            </p:cNvPr>
            <p:cNvSpPr/>
            <p:nvPr/>
          </p:nvSpPr>
          <p:spPr>
            <a:xfrm>
              <a:off x="4644527" y="2202034"/>
              <a:ext cx="695325" cy="1282115"/>
            </a:xfrm>
            <a:prstGeom prst="rect">
              <a:avLst/>
            </a:prstGeom>
            <a:gradFill>
              <a:gsLst>
                <a:gs pos="34000">
                  <a:srgbClr val="FFC000"/>
                </a:gs>
                <a:gs pos="100000">
                  <a:srgbClr val="C04F1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400" b="1" dirty="0">
                  <a:solidFill>
                    <a:schemeClr val="tx1"/>
                  </a:solidFill>
                </a:rPr>
                <a:t>974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AC7963C2-FB17-72D6-006D-08E999E3E172}"/>
                </a:ext>
              </a:extLst>
            </p:cNvPr>
            <p:cNvSpPr/>
            <p:nvPr/>
          </p:nvSpPr>
          <p:spPr>
            <a:xfrm>
              <a:off x="4506718" y="1828194"/>
              <a:ext cx="957129" cy="39188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>
                <a:rot lat="12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38CCD9B-0250-B4F4-D001-3893CE627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610630"/>
            <a:ext cx="2743200" cy="247370"/>
          </a:xfrm>
        </p:spPr>
        <p:txBody>
          <a:bodyPr/>
          <a:lstStyle/>
          <a:p>
            <a:fld id="{36EC5F91-2014-44CD-A3CA-CEAF389CFA05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ACD98599-C3EE-85A1-25CF-441935B28E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4648" t="-14722" r="35472" b="-12130"/>
          <a:stretch>
            <a:fillRect/>
          </a:stretch>
        </p:blipFill>
        <p:spPr>
          <a:xfrm>
            <a:off x="-1690328" y="-1009650"/>
            <a:ext cx="6115666" cy="8699500"/>
          </a:xfrm>
          <a:custGeom>
            <a:avLst/>
            <a:gdLst>
              <a:gd name="csX0" fmla="*/ 3728065 w 6115666"/>
              <a:gd name="csY0" fmla="*/ 0 h 8699500"/>
              <a:gd name="csX1" fmla="*/ 6099460 w 6115666"/>
              <a:gd name="csY1" fmla="*/ 993271 h 8699500"/>
              <a:gd name="csX2" fmla="*/ 6115666 w 6115666"/>
              <a:gd name="csY2" fmla="*/ 1009650 h 8699500"/>
              <a:gd name="csX3" fmla="*/ 1690328 w 6115666"/>
              <a:gd name="csY3" fmla="*/ 1009650 h 8699500"/>
              <a:gd name="csX4" fmla="*/ 1690328 w 6115666"/>
              <a:gd name="csY4" fmla="*/ 7867650 h 8699500"/>
              <a:gd name="csX5" fmla="*/ 5919707 w 6115666"/>
              <a:gd name="csY5" fmla="*/ 7867650 h 8699500"/>
              <a:gd name="csX6" fmla="*/ 5812461 w 6115666"/>
              <a:gd name="csY6" fmla="*/ 7956631 h 8699500"/>
              <a:gd name="csX7" fmla="*/ 3728065 w 6115666"/>
              <a:gd name="csY7" fmla="*/ 8699500 h 8699500"/>
              <a:gd name="csX8" fmla="*/ 0 w 6115666"/>
              <a:gd name="csY8" fmla="*/ 4349750 h 8699500"/>
              <a:gd name="csX9" fmla="*/ 3728065 w 6115666"/>
              <a:gd name="csY9" fmla="*/ 0 h 8699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115666" h="8699500">
                <a:moveTo>
                  <a:pt x="3728065" y="0"/>
                </a:moveTo>
                <a:cubicBezTo>
                  <a:pt x="4628857" y="0"/>
                  <a:pt x="5455031" y="372754"/>
                  <a:pt x="6099460" y="993271"/>
                </a:cubicBezTo>
                <a:lnTo>
                  <a:pt x="6115666" y="1009650"/>
                </a:lnTo>
                <a:lnTo>
                  <a:pt x="1690328" y="1009650"/>
                </a:lnTo>
                <a:lnTo>
                  <a:pt x="1690328" y="7867650"/>
                </a:lnTo>
                <a:lnTo>
                  <a:pt x="5919707" y="7867650"/>
                </a:lnTo>
                <a:lnTo>
                  <a:pt x="5812461" y="7956631"/>
                </a:lnTo>
                <a:cubicBezTo>
                  <a:pt x="5217458" y="8425640"/>
                  <a:pt x="4500173" y="8699500"/>
                  <a:pt x="3728065" y="8699500"/>
                </a:cubicBezTo>
                <a:cubicBezTo>
                  <a:pt x="1669112" y="8699500"/>
                  <a:pt x="0" y="6752051"/>
                  <a:pt x="0" y="4349750"/>
                </a:cubicBezTo>
                <a:cubicBezTo>
                  <a:pt x="0" y="1947449"/>
                  <a:pt x="1669112" y="0"/>
                  <a:pt x="3728065" y="0"/>
                </a:cubicBezTo>
                <a:close/>
              </a:path>
            </a:pathLst>
          </a:custGeom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CB99B748-2AC6-9804-A791-00D30A93F64C}"/>
              </a:ext>
            </a:extLst>
          </p:cNvPr>
          <p:cNvGrpSpPr/>
          <p:nvPr/>
        </p:nvGrpSpPr>
        <p:grpSpPr>
          <a:xfrm>
            <a:off x="-279109" y="-120845"/>
            <a:ext cx="5719117" cy="7099689"/>
            <a:chOff x="-371262" y="-120845"/>
            <a:chExt cx="7065540" cy="7099689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AED9EBD1-E750-3F1C-4808-DDEE71028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r="15926"/>
            <a:stretch>
              <a:fillRect/>
            </a:stretch>
          </p:blipFill>
          <p:spPr>
            <a:xfrm>
              <a:off x="-371262" y="-120845"/>
              <a:ext cx="5969000" cy="7099689"/>
            </a:xfrm>
            <a:custGeom>
              <a:avLst/>
              <a:gdLst>
                <a:gd name="csX0" fmla="*/ 0 w 5765802"/>
                <a:gd name="csY0" fmla="*/ 0 h 6858000"/>
                <a:gd name="csX1" fmla="*/ 4425338 w 5765802"/>
                <a:gd name="csY1" fmla="*/ 0 h 6858000"/>
                <a:gd name="csX2" fmla="*/ 4544404 w 5765802"/>
                <a:gd name="csY2" fmla="*/ 120336 h 6858000"/>
                <a:gd name="csX3" fmla="*/ 5765802 w 5765802"/>
                <a:gd name="csY3" fmla="*/ 3340100 h 6858000"/>
                <a:gd name="csX4" fmla="*/ 4268298 w 5765802"/>
                <a:gd name="csY4" fmla="*/ 6825709 h 6858000"/>
                <a:gd name="csX5" fmla="*/ 4229379 w 5765802"/>
                <a:gd name="csY5" fmla="*/ 6858000 h 6858000"/>
                <a:gd name="csX6" fmla="*/ 0 w 5765802"/>
                <a:gd name="csY6" fmla="*/ 6858000 h 6858000"/>
                <a:gd name="csX7" fmla="*/ 0 w 5765802"/>
                <a:gd name="csY7" fmla="*/ 0 h 6858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765802" h="6858000">
                  <a:moveTo>
                    <a:pt x="0" y="0"/>
                  </a:moveTo>
                  <a:lnTo>
                    <a:pt x="4425338" y="0"/>
                  </a:lnTo>
                  <a:lnTo>
                    <a:pt x="4544404" y="120336"/>
                  </a:lnTo>
                  <a:cubicBezTo>
                    <a:pt x="5294735" y="916027"/>
                    <a:pt x="5765802" y="2063878"/>
                    <a:pt x="5765802" y="3340100"/>
                  </a:cubicBezTo>
                  <a:cubicBezTo>
                    <a:pt x="5765802" y="4766466"/>
                    <a:pt x="5177375" y="6032480"/>
                    <a:pt x="4268298" y="6825709"/>
                  </a:cubicBezTo>
                  <a:lnTo>
                    <a:pt x="4229379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effectLst>
              <a:glow>
                <a:schemeClr val="accent1"/>
              </a:glow>
              <a:softEdge rad="165100"/>
            </a:effectLst>
          </p:spPr>
        </p:pic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45B01117-6E2A-3A2C-5CF1-B6E3E7B75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7488"/>
            <a:stretch>
              <a:fillRect/>
            </a:stretch>
          </p:blipFill>
          <p:spPr>
            <a:xfrm>
              <a:off x="4425338" y="-120845"/>
              <a:ext cx="2268940" cy="7074289"/>
            </a:xfrm>
            <a:prstGeom prst="rect">
              <a:avLst/>
            </a:prstGeom>
          </p:spPr>
        </p:pic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BACBAA86-6FF2-965E-8698-A469BE0A0B6E}"/>
              </a:ext>
            </a:extLst>
          </p:cNvPr>
          <p:cNvSpPr txBox="1"/>
          <p:nvPr/>
        </p:nvSpPr>
        <p:spPr>
          <a:xfrm>
            <a:off x="5240778" y="502603"/>
            <a:ext cx="55796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樹立典範 確認方向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1632B86-62B1-84B6-A125-E76A6B8A4DD6}"/>
              </a:ext>
            </a:extLst>
          </p:cNvPr>
          <p:cNvSpPr txBox="1"/>
          <p:nvPr/>
        </p:nvSpPr>
        <p:spPr>
          <a:xfrm>
            <a:off x="4874733" y="169483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歷屆報名社區數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C6C9117-73EE-191D-DE51-CA3CEBB5AE0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77" t="1824" r="1780" b="10832"/>
          <a:stretch>
            <a:fillRect/>
          </a:stretch>
        </p:blipFill>
        <p:spPr>
          <a:xfrm>
            <a:off x="6184171" y="2563672"/>
            <a:ext cx="5870190" cy="3476625"/>
          </a:xfrm>
          <a:prstGeom prst="rect">
            <a:avLst/>
          </a:prstGeom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EE21DDBA-3A92-7578-17B8-27C587F3EDE5}"/>
              </a:ext>
            </a:extLst>
          </p:cNvPr>
          <p:cNvGrpSpPr/>
          <p:nvPr/>
        </p:nvGrpSpPr>
        <p:grpSpPr>
          <a:xfrm>
            <a:off x="10934593" y="1694834"/>
            <a:ext cx="957130" cy="975445"/>
            <a:chOff x="10820400" y="2025708"/>
            <a:chExt cx="975445" cy="975445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3A886DC1-8B56-1265-95DC-5D2C5371C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20400" y="2025708"/>
              <a:ext cx="975445" cy="975445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1FA69E85-4DD8-133D-4F5F-E20BFE33CAF7}"/>
                </a:ext>
              </a:extLst>
            </p:cNvPr>
            <p:cNvSpPr txBox="1"/>
            <p:nvPr/>
          </p:nvSpPr>
          <p:spPr>
            <a:xfrm>
              <a:off x="11044267" y="217450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b="1" dirty="0">
                  <a:solidFill>
                    <a:schemeClr val="bg2">
                      <a:lumMod val="25000"/>
                    </a:schemeClr>
                  </a:solidFill>
                </a:rPr>
                <a:t>52</a:t>
              </a:r>
              <a:endParaRPr lang="zh-TW" altLang="en-US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8691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群組 38">
            <a:extLst>
              <a:ext uri="{FF2B5EF4-FFF2-40B4-BE49-F238E27FC236}">
                <a16:creationId xmlns:a16="http://schemas.microsoft.com/office/drawing/2014/main" id="{8D685134-AA5D-F7E7-27F3-9C9D02C0D670}"/>
              </a:ext>
            </a:extLst>
          </p:cNvPr>
          <p:cNvGrpSpPr/>
          <p:nvPr/>
        </p:nvGrpSpPr>
        <p:grpSpPr>
          <a:xfrm>
            <a:off x="7991446" y="968271"/>
            <a:ext cx="666912" cy="905437"/>
            <a:chOff x="7314478" y="1093619"/>
            <a:chExt cx="666912" cy="905437"/>
          </a:xfrm>
        </p:grpSpPr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E346CE84-1013-81DD-3091-D36736087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1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141" b="5357"/>
            <a:stretch>
              <a:fillRect/>
            </a:stretch>
          </p:blipFill>
          <p:spPr>
            <a:xfrm>
              <a:off x="7314478" y="1093619"/>
              <a:ext cx="440561" cy="892907"/>
            </a:xfrm>
            <a:prstGeom prst="rect">
              <a:avLst/>
            </a:prstGeom>
          </p:spPr>
        </p:pic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4E906FDE-E57A-AA90-0090-3C69C23C5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1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23" r="39393" b="5357"/>
            <a:stretch>
              <a:fillRect/>
            </a:stretch>
          </p:blipFill>
          <p:spPr>
            <a:xfrm>
              <a:off x="7638489" y="1106149"/>
              <a:ext cx="342901" cy="892907"/>
            </a:xfrm>
            <a:prstGeom prst="rect">
              <a:avLst/>
            </a:prstGeom>
          </p:spPr>
        </p:pic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FD202E4A-1D06-2C1E-CF6B-81DA31310727}"/>
              </a:ext>
            </a:extLst>
          </p:cNvPr>
          <p:cNvGrpSpPr/>
          <p:nvPr/>
        </p:nvGrpSpPr>
        <p:grpSpPr>
          <a:xfrm>
            <a:off x="5654214" y="3605999"/>
            <a:ext cx="5502272" cy="2364471"/>
            <a:chOff x="5252064" y="3680919"/>
            <a:chExt cx="5502272" cy="2364471"/>
          </a:xfrm>
        </p:grpSpPr>
        <p:sp>
          <p:nvSpPr>
            <p:cNvPr id="43" name="梯形 42">
              <a:extLst>
                <a:ext uri="{FF2B5EF4-FFF2-40B4-BE49-F238E27FC236}">
                  <a16:creationId xmlns:a16="http://schemas.microsoft.com/office/drawing/2014/main" id="{A556BB89-6967-04FB-86EF-2FB695842749}"/>
                </a:ext>
              </a:extLst>
            </p:cNvPr>
            <p:cNvSpPr/>
            <p:nvPr/>
          </p:nvSpPr>
          <p:spPr>
            <a:xfrm>
              <a:off x="5252064" y="4108545"/>
              <a:ext cx="5502272" cy="1936845"/>
            </a:xfrm>
            <a:prstGeom prst="trapezoid">
              <a:avLst>
                <a:gd name="adj" fmla="val 102373"/>
              </a:avLst>
            </a:prstGeom>
            <a:gradFill>
              <a:gsLst>
                <a:gs pos="39000">
                  <a:srgbClr val="8B96A7"/>
                </a:gs>
                <a:gs pos="10000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30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id="{8D1AB92C-24E8-EA6B-1634-BCE1617B4BB2}"/>
                </a:ext>
              </a:extLst>
            </p:cNvPr>
            <p:cNvSpPr/>
            <p:nvPr/>
          </p:nvSpPr>
          <p:spPr>
            <a:xfrm>
              <a:off x="6913841" y="3680919"/>
              <a:ext cx="2178717" cy="956887"/>
            </a:xfrm>
            <a:prstGeom prst="triangle">
              <a:avLst>
                <a:gd name="adj" fmla="val 49744"/>
              </a:avLst>
            </a:prstGeom>
            <a:gradFill>
              <a:gsLst>
                <a:gs pos="34000">
                  <a:srgbClr val="8B96A7"/>
                </a:gs>
                <a:gs pos="9200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30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cxnSp>
        <p:nvCxnSpPr>
          <p:cNvPr id="45" name="接點: 肘形 44">
            <a:extLst>
              <a:ext uri="{FF2B5EF4-FFF2-40B4-BE49-F238E27FC236}">
                <a16:creationId xmlns:a16="http://schemas.microsoft.com/office/drawing/2014/main" id="{7EB9E4E8-6BA5-FA61-1465-052D95C6D999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11221452" y="1864183"/>
            <a:ext cx="221273" cy="4261716"/>
          </a:xfrm>
          <a:prstGeom prst="bentConnector2">
            <a:avLst/>
          </a:prstGeom>
          <a:ln w="57150">
            <a:solidFill>
              <a:srgbClr val="8F555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96FF6C64-B93B-FF3A-14A6-DCAE31863AF5}"/>
              </a:ext>
            </a:extLst>
          </p:cNvPr>
          <p:cNvSpPr/>
          <p:nvPr/>
        </p:nvSpPr>
        <p:spPr>
          <a:xfrm>
            <a:off x="4353873" y="5815516"/>
            <a:ext cx="4099755" cy="57199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271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農村社區</a:t>
            </a:r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45867777-5D57-E4BB-9E5B-083D3DF90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243" y="1748873"/>
            <a:ext cx="5535648" cy="1877731"/>
          </a:xfrm>
          <a:prstGeom prst="rect">
            <a:avLst/>
          </a:prstGeom>
        </p:spPr>
      </p:pic>
      <p:sp>
        <p:nvSpPr>
          <p:cNvPr id="48" name="矩形: 圓角 47">
            <a:extLst>
              <a:ext uri="{FF2B5EF4-FFF2-40B4-BE49-F238E27FC236}">
                <a16:creationId xmlns:a16="http://schemas.microsoft.com/office/drawing/2014/main" id="{32D0A761-507A-3C7A-68C4-A5B7E1CDFFC0}"/>
              </a:ext>
            </a:extLst>
          </p:cNvPr>
          <p:cNvSpPr/>
          <p:nvPr/>
        </p:nvSpPr>
        <p:spPr>
          <a:xfrm>
            <a:off x="7606246" y="5815515"/>
            <a:ext cx="3550240" cy="571994"/>
          </a:xfrm>
          <a:prstGeom prst="roundRect">
            <a:avLst/>
          </a:prstGeom>
          <a:solidFill>
            <a:srgbClr val="8F5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2381C849-314B-296B-42D7-932F24AFBD43}"/>
              </a:ext>
            </a:extLst>
          </p:cNvPr>
          <p:cNvSpPr txBox="1"/>
          <p:nvPr/>
        </p:nvSpPr>
        <p:spPr>
          <a:xfrm>
            <a:off x="8134376" y="5864289"/>
            <a:ext cx="3087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農村再生政策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0" name="圖片 49">
            <a:extLst>
              <a:ext uri="{FF2B5EF4-FFF2-40B4-BE49-F238E27FC236}">
                <a16:creationId xmlns:a16="http://schemas.microsoft.com/office/drawing/2014/main" id="{B0E99D5D-1BA1-7413-6704-E8B48523B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2672" y="1997528"/>
            <a:ext cx="818739" cy="818739"/>
          </a:xfrm>
          <a:prstGeom prst="rect">
            <a:avLst/>
          </a:prstGeom>
        </p:spPr>
      </p:pic>
      <p:sp>
        <p:nvSpPr>
          <p:cNvPr id="51" name="梯形 50">
            <a:extLst>
              <a:ext uri="{FF2B5EF4-FFF2-40B4-BE49-F238E27FC236}">
                <a16:creationId xmlns:a16="http://schemas.microsoft.com/office/drawing/2014/main" id="{F288DAC0-FC82-7547-4DE9-72BB866C7B4C}"/>
              </a:ext>
            </a:extLst>
          </p:cNvPr>
          <p:cNvSpPr/>
          <p:nvPr/>
        </p:nvSpPr>
        <p:spPr>
          <a:xfrm>
            <a:off x="7027093" y="3866151"/>
            <a:ext cx="579153" cy="938866"/>
          </a:xfrm>
          <a:prstGeom prst="trapezoid">
            <a:avLst/>
          </a:prstGeom>
          <a:gradFill>
            <a:gsLst>
              <a:gs pos="34000">
                <a:srgbClr val="8F5555"/>
              </a:gs>
              <a:gs pos="100000">
                <a:srgbClr val="A9B5C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生產</a:t>
            </a:r>
          </a:p>
        </p:txBody>
      </p:sp>
      <p:sp>
        <p:nvSpPr>
          <p:cNvPr id="52" name="梯形 51">
            <a:extLst>
              <a:ext uri="{FF2B5EF4-FFF2-40B4-BE49-F238E27FC236}">
                <a16:creationId xmlns:a16="http://schemas.microsoft.com/office/drawing/2014/main" id="{3778961C-591F-3826-412E-137A18BC1CC0}"/>
              </a:ext>
            </a:extLst>
          </p:cNvPr>
          <p:cNvSpPr/>
          <p:nvPr/>
        </p:nvSpPr>
        <p:spPr>
          <a:xfrm>
            <a:off x="7701870" y="3866151"/>
            <a:ext cx="579153" cy="938866"/>
          </a:xfrm>
          <a:prstGeom prst="trapezoid">
            <a:avLst/>
          </a:prstGeom>
          <a:gradFill>
            <a:gsLst>
              <a:gs pos="34000">
                <a:srgbClr val="8F5555"/>
              </a:gs>
              <a:gs pos="100000">
                <a:srgbClr val="A9B5C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生活</a:t>
            </a:r>
          </a:p>
        </p:txBody>
      </p:sp>
      <p:sp>
        <p:nvSpPr>
          <p:cNvPr id="53" name="梯形 52">
            <a:extLst>
              <a:ext uri="{FF2B5EF4-FFF2-40B4-BE49-F238E27FC236}">
                <a16:creationId xmlns:a16="http://schemas.microsoft.com/office/drawing/2014/main" id="{C934952E-1DBE-7CC7-A624-A0FA3F1AF504}"/>
              </a:ext>
            </a:extLst>
          </p:cNvPr>
          <p:cNvSpPr/>
          <p:nvPr/>
        </p:nvSpPr>
        <p:spPr>
          <a:xfrm>
            <a:off x="9051424" y="3866151"/>
            <a:ext cx="579153" cy="938866"/>
          </a:xfrm>
          <a:prstGeom prst="trapezoid">
            <a:avLst/>
          </a:prstGeom>
          <a:gradFill>
            <a:gsLst>
              <a:gs pos="34000">
                <a:srgbClr val="8F5555"/>
              </a:gs>
              <a:gs pos="100000">
                <a:srgbClr val="A9B5C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</a:t>
            </a:r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4E702806-7342-ACF9-B7DE-61D2302E5576}"/>
              </a:ext>
            </a:extLst>
          </p:cNvPr>
          <p:cNvSpPr/>
          <p:nvPr/>
        </p:nvSpPr>
        <p:spPr>
          <a:xfrm>
            <a:off x="10433765" y="2768536"/>
            <a:ext cx="1485675" cy="1315537"/>
          </a:xfrm>
          <a:prstGeom prst="roundRect">
            <a:avLst/>
          </a:prstGeom>
          <a:solidFill>
            <a:srgbClr val="8F5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執行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成果</a:t>
            </a:r>
          </a:p>
        </p:txBody>
      </p:sp>
      <p:sp>
        <p:nvSpPr>
          <p:cNvPr id="55" name="矩形: 圓角 54">
            <a:extLst>
              <a:ext uri="{FF2B5EF4-FFF2-40B4-BE49-F238E27FC236}">
                <a16:creationId xmlns:a16="http://schemas.microsoft.com/office/drawing/2014/main" id="{BB16A8DB-08D8-F49F-4340-36A8EE1E9831}"/>
              </a:ext>
            </a:extLst>
          </p:cNvPr>
          <p:cNvSpPr/>
          <p:nvPr/>
        </p:nvSpPr>
        <p:spPr>
          <a:xfrm>
            <a:off x="10433764" y="2100197"/>
            <a:ext cx="1485675" cy="571993"/>
          </a:xfrm>
          <a:prstGeom prst="roundRect">
            <a:avLst/>
          </a:prstGeom>
          <a:solidFill>
            <a:srgbClr val="8F5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全國性獎項</a:t>
            </a:r>
          </a:p>
        </p:txBody>
      </p:sp>
      <p:sp>
        <p:nvSpPr>
          <p:cNvPr id="56" name="矩形: 圓角 55">
            <a:extLst>
              <a:ext uri="{FF2B5EF4-FFF2-40B4-BE49-F238E27FC236}">
                <a16:creationId xmlns:a16="http://schemas.microsoft.com/office/drawing/2014/main" id="{E0D4EE86-A29F-9C6B-92CE-B6452701BB07}"/>
              </a:ext>
            </a:extLst>
          </p:cNvPr>
          <p:cNvSpPr/>
          <p:nvPr/>
        </p:nvSpPr>
        <p:spPr>
          <a:xfrm>
            <a:off x="10440834" y="1013462"/>
            <a:ext cx="1485675" cy="826087"/>
          </a:xfrm>
          <a:prstGeom prst="roundRect">
            <a:avLst/>
          </a:prstGeom>
          <a:solidFill>
            <a:srgbClr val="8F5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對齊國際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先進政策</a:t>
            </a:r>
          </a:p>
        </p:txBody>
      </p:sp>
      <p:sp>
        <p:nvSpPr>
          <p:cNvPr id="57" name="矩形: 圓角 56">
            <a:extLst>
              <a:ext uri="{FF2B5EF4-FFF2-40B4-BE49-F238E27FC236}">
                <a16:creationId xmlns:a16="http://schemas.microsoft.com/office/drawing/2014/main" id="{DB1AF868-3705-C899-9406-C62463BBD3BA}"/>
              </a:ext>
            </a:extLst>
          </p:cNvPr>
          <p:cNvSpPr/>
          <p:nvPr/>
        </p:nvSpPr>
        <p:spPr>
          <a:xfrm>
            <a:off x="6543748" y="2906664"/>
            <a:ext cx="545311" cy="54233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臺北</a:t>
            </a:r>
          </a:p>
        </p:txBody>
      </p:sp>
      <p:sp>
        <p:nvSpPr>
          <p:cNvPr id="58" name="矩形: 圓角 57">
            <a:extLst>
              <a:ext uri="{FF2B5EF4-FFF2-40B4-BE49-F238E27FC236}">
                <a16:creationId xmlns:a16="http://schemas.microsoft.com/office/drawing/2014/main" id="{0AE3E698-1973-1836-BA5C-7AB6F8ADEB8D}"/>
              </a:ext>
            </a:extLst>
          </p:cNvPr>
          <p:cNvSpPr/>
          <p:nvPr/>
        </p:nvSpPr>
        <p:spPr>
          <a:xfrm>
            <a:off x="7127623" y="2906664"/>
            <a:ext cx="545311" cy="54233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臺中</a:t>
            </a:r>
          </a:p>
        </p:txBody>
      </p:sp>
      <p:sp>
        <p:nvSpPr>
          <p:cNvPr id="59" name="矩形: 圓角 58">
            <a:extLst>
              <a:ext uri="{FF2B5EF4-FFF2-40B4-BE49-F238E27FC236}">
                <a16:creationId xmlns:a16="http://schemas.microsoft.com/office/drawing/2014/main" id="{C9453259-7543-F410-8FFC-4D84386D34E0}"/>
              </a:ext>
            </a:extLst>
          </p:cNvPr>
          <p:cNvSpPr/>
          <p:nvPr/>
        </p:nvSpPr>
        <p:spPr>
          <a:xfrm>
            <a:off x="7711498" y="2906664"/>
            <a:ext cx="545311" cy="54233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南投</a:t>
            </a:r>
          </a:p>
        </p:txBody>
      </p:sp>
      <p:sp>
        <p:nvSpPr>
          <p:cNvPr id="60" name="矩形: 圓角 59">
            <a:extLst>
              <a:ext uri="{FF2B5EF4-FFF2-40B4-BE49-F238E27FC236}">
                <a16:creationId xmlns:a16="http://schemas.microsoft.com/office/drawing/2014/main" id="{748DFD71-DA92-8E8C-D112-BEEB76385ED1}"/>
              </a:ext>
            </a:extLst>
          </p:cNvPr>
          <p:cNvSpPr/>
          <p:nvPr/>
        </p:nvSpPr>
        <p:spPr>
          <a:xfrm>
            <a:off x="8295373" y="2906664"/>
            <a:ext cx="545311" cy="54233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臺南</a:t>
            </a:r>
          </a:p>
        </p:txBody>
      </p:sp>
      <p:sp>
        <p:nvSpPr>
          <p:cNvPr id="61" name="矩形: 圓角 60">
            <a:extLst>
              <a:ext uri="{FF2B5EF4-FFF2-40B4-BE49-F238E27FC236}">
                <a16:creationId xmlns:a16="http://schemas.microsoft.com/office/drawing/2014/main" id="{6270A239-C500-0D88-F87F-466ADD280212}"/>
              </a:ext>
            </a:extLst>
          </p:cNvPr>
          <p:cNvSpPr/>
          <p:nvPr/>
        </p:nvSpPr>
        <p:spPr>
          <a:xfrm>
            <a:off x="8879248" y="2906664"/>
            <a:ext cx="545311" cy="54233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花蓮</a:t>
            </a:r>
          </a:p>
        </p:txBody>
      </p:sp>
      <p:sp>
        <p:nvSpPr>
          <p:cNvPr id="62" name="矩形: 圓角 61">
            <a:extLst>
              <a:ext uri="{FF2B5EF4-FFF2-40B4-BE49-F238E27FC236}">
                <a16:creationId xmlns:a16="http://schemas.microsoft.com/office/drawing/2014/main" id="{FE8CCB62-A1F6-B173-2442-615E8DE65DEA}"/>
              </a:ext>
            </a:extLst>
          </p:cNvPr>
          <p:cNvSpPr/>
          <p:nvPr/>
        </p:nvSpPr>
        <p:spPr>
          <a:xfrm>
            <a:off x="9463121" y="2902854"/>
            <a:ext cx="545311" cy="54233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臺東</a:t>
            </a:r>
          </a:p>
        </p:txBody>
      </p:sp>
      <p:cxnSp>
        <p:nvCxnSpPr>
          <p:cNvPr id="63" name="接點: 肘形 62">
            <a:extLst>
              <a:ext uri="{FF2B5EF4-FFF2-40B4-BE49-F238E27FC236}">
                <a16:creationId xmlns:a16="http://schemas.microsoft.com/office/drawing/2014/main" id="{79A5B0A2-41BC-83D3-DCFE-E4A346E9780C}"/>
              </a:ext>
            </a:extLst>
          </p:cNvPr>
          <p:cNvCxnSpPr>
            <a:cxnSpLocks/>
            <a:stCxn id="54" idx="2"/>
          </p:cNvCxnSpPr>
          <p:nvPr/>
        </p:nvCxnSpPr>
        <p:spPr>
          <a:xfrm rot="5400000">
            <a:off x="10135002" y="4684764"/>
            <a:ext cx="1642293" cy="440910"/>
          </a:xfrm>
          <a:prstGeom prst="bentConnector3">
            <a:avLst>
              <a:gd name="adj1" fmla="val 28347"/>
            </a:avLst>
          </a:prstGeom>
          <a:ln w="57150">
            <a:solidFill>
              <a:srgbClr val="8F555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: 圓角 63">
            <a:extLst>
              <a:ext uri="{FF2B5EF4-FFF2-40B4-BE49-F238E27FC236}">
                <a16:creationId xmlns:a16="http://schemas.microsoft.com/office/drawing/2014/main" id="{F5A29559-F4AD-3CD2-A0AA-F1E8D184BF8F}"/>
              </a:ext>
            </a:extLst>
          </p:cNvPr>
          <p:cNvSpPr/>
          <p:nvPr/>
        </p:nvSpPr>
        <p:spPr>
          <a:xfrm>
            <a:off x="10413648" y="4199898"/>
            <a:ext cx="1485675" cy="571993"/>
          </a:xfrm>
          <a:prstGeom prst="roundRect">
            <a:avLst/>
          </a:prstGeom>
          <a:solidFill>
            <a:srgbClr val="8F5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政策方針</a:t>
            </a:r>
          </a:p>
        </p:txBody>
      </p:sp>
      <p:pic>
        <p:nvPicPr>
          <p:cNvPr id="65" name="圖片 64">
            <a:extLst>
              <a:ext uri="{FF2B5EF4-FFF2-40B4-BE49-F238E27FC236}">
                <a16:creationId xmlns:a16="http://schemas.microsoft.com/office/drawing/2014/main" id="{806FA305-C1A2-301E-1CD1-74A7169AF3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190" y="2003488"/>
            <a:ext cx="511277" cy="744686"/>
          </a:xfrm>
          <a:prstGeom prst="rect">
            <a:avLst/>
          </a:prstGeom>
        </p:spPr>
      </p:pic>
      <p:sp>
        <p:nvSpPr>
          <p:cNvPr id="66" name="梯形 65">
            <a:extLst>
              <a:ext uri="{FF2B5EF4-FFF2-40B4-BE49-F238E27FC236}">
                <a16:creationId xmlns:a16="http://schemas.microsoft.com/office/drawing/2014/main" id="{2FFA2137-47BF-9B1C-9977-FC9199D914FE}"/>
              </a:ext>
            </a:extLst>
          </p:cNvPr>
          <p:cNvSpPr/>
          <p:nvPr/>
        </p:nvSpPr>
        <p:spPr>
          <a:xfrm>
            <a:off x="8376647" y="3866151"/>
            <a:ext cx="579153" cy="938866"/>
          </a:xfrm>
          <a:prstGeom prst="trapezoid">
            <a:avLst/>
          </a:prstGeom>
          <a:gradFill>
            <a:gsLst>
              <a:gs pos="34000">
                <a:srgbClr val="8F5555"/>
              </a:gs>
              <a:gs pos="100000">
                <a:srgbClr val="A9B5C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生態</a:t>
            </a:r>
          </a:p>
        </p:txBody>
      </p:sp>
      <p:pic>
        <p:nvPicPr>
          <p:cNvPr id="67" name="圖片 66">
            <a:extLst>
              <a:ext uri="{FF2B5EF4-FFF2-40B4-BE49-F238E27FC236}">
                <a16:creationId xmlns:a16="http://schemas.microsoft.com/office/drawing/2014/main" id="{ABF83940-7173-D57D-7D4A-14AA1CB90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t="10351" r="21341" b="33266"/>
          <a:stretch>
            <a:fillRect/>
          </a:stretch>
        </p:blipFill>
        <p:spPr>
          <a:xfrm>
            <a:off x="5751797" y="4403632"/>
            <a:ext cx="4375697" cy="2073028"/>
          </a:xfrm>
          <a:prstGeom prst="rect">
            <a:avLst/>
          </a:prstGeom>
        </p:spPr>
      </p:pic>
      <p:sp>
        <p:nvSpPr>
          <p:cNvPr id="68" name="矩形: 圓角 67">
            <a:extLst>
              <a:ext uri="{FF2B5EF4-FFF2-40B4-BE49-F238E27FC236}">
                <a16:creationId xmlns:a16="http://schemas.microsoft.com/office/drawing/2014/main" id="{F9EA75B3-A06E-408E-39B1-87AC974564CF}"/>
              </a:ext>
            </a:extLst>
          </p:cNvPr>
          <p:cNvSpPr/>
          <p:nvPr/>
        </p:nvSpPr>
        <p:spPr>
          <a:xfrm>
            <a:off x="6509165" y="3475085"/>
            <a:ext cx="3543715" cy="471172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縣市政府</a:t>
            </a: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AB65F026-2320-2561-DCBC-A1E389ABC52E}"/>
              </a:ext>
            </a:extLst>
          </p:cNvPr>
          <p:cNvSpPr txBox="1"/>
          <p:nvPr/>
        </p:nvSpPr>
        <p:spPr>
          <a:xfrm>
            <a:off x="515106" y="2611225"/>
            <a:ext cx="3373417" cy="3517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依據農村再生條例第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條獎勵辦法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辦理。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本署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主辦，縣市政府協辦。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橫向整合地方成果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三年一屆國家級競賽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定期縱向檢視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農再政策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發展方向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樹立農村發展典範，強化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社區主體驅動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力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2" name="手繪多邊形: 圖案 71">
            <a:extLst>
              <a:ext uri="{FF2B5EF4-FFF2-40B4-BE49-F238E27FC236}">
                <a16:creationId xmlns:a16="http://schemas.microsoft.com/office/drawing/2014/main" id="{525CE4CD-E000-BAD5-5779-341B3F4AFC9D}"/>
              </a:ext>
            </a:extLst>
          </p:cNvPr>
          <p:cNvSpPr/>
          <p:nvPr/>
        </p:nvSpPr>
        <p:spPr>
          <a:xfrm>
            <a:off x="403570" y="1450269"/>
            <a:ext cx="3586603" cy="493724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7A9D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F6263F6F-FFBE-FB0E-4646-EE591B56141B}"/>
              </a:ext>
            </a:extLst>
          </p:cNvPr>
          <p:cNvSpPr txBox="1"/>
          <p:nvPr/>
        </p:nvSpPr>
        <p:spPr>
          <a:xfrm>
            <a:off x="481225" y="1553694"/>
            <a:ext cx="36221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農再成果展現與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政策整合及檢視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B6BB8321-822B-C222-0BB8-3B2AD0BC5D4A}"/>
              </a:ext>
            </a:extLst>
          </p:cNvPr>
          <p:cNvSpPr txBox="1"/>
          <p:nvPr/>
        </p:nvSpPr>
        <p:spPr>
          <a:xfrm>
            <a:off x="757305" y="517431"/>
            <a:ext cx="7594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透過競賽建立標竿確立未來方向</a:t>
            </a:r>
          </a:p>
        </p:txBody>
      </p:sp>
      <p:sp>
        <p:nvSpPr>
          <p:cNvPr id="77" name="投影片編號版面配置區 1">
            <a:extLst>
              <a:ext uri="{FF2B5EF4-FFF2-40B4-BE49-F238E27FC236}">
                <a16:creationId xmlns:a16="http://schemas.microsoft.com/office/drawing/2014/main" id="{E7C69440-0911-585E-1643-0CE67E572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610630"/>
            <a:ext cx="2743200" cy="247370"/>
          </a:xfrm>
        </p:spPr>
        <p:txBody>
          <a:bodyPr/>
          <a:lstStyle/>
          <a:p>
            <a:fld id="{36EC5F91-2014-44CD-A3CA-CEAF389CFA05}" type="slidenum">
              <a:rPr lang="zh-TW" altLang="en-US" sz="1800" b="1" smtClean="0">
                <a:solidFill>
                  <a:srgbClr val="0B1828"/>
                </a:solidFill>
              </a:rPr>
              <a:pPr/>
              <a:t>8</a:t>
            </a:fld>
            <a:endParaRPr lang="zh-TW" altLang="en-US" sz="1800" b="1" dirty="0">
              <a:solidFill>
                <a:srgbClr val="0B18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185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49B0C-B8D0-A9EC-B8FF-CD602AE1B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3E401B6-89CD-D45A-0A59-2B6F832C0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</a:t>
            </a:fld>
            <a:endParaRPr kumimoji="1" lang="zh-TW" altLang="en-US" sz="1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2E5D7B7-EC40-5E2A-7DC8-572F1588E62F}"/>
              </a:ext>
            </a:extLst>
          </p:cNvPr>
          <p:cNvSpPr txBox="1"/>
          <p:nvPr/>
        </p:nvSpPr>
        <p:spPr>
          <a:xfrm>
            <a:off x="973282" y="2736549"/>
            <a:ext cx="105259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「金牌農村」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競賽怎麼準備、怎麼比</a:t>
            </a:r>
            <a:r>
              <a:rPr lang="zh-TW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0287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1AD223D-793D-9CD6-A12F-CFC21F0F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9571" y="6501778"/>
            <a:ext cx="2743200" cy="365125"/>
          </a:xfrm>
        </p:spPr>
        <p:txBody>
          <a:bodyPr/>
          <a:lstStyle/>
          <a:p>
            <a:fld id="{A5B8AB62-7C9F-3D41-A84C-A95AD0B8E880}" type="slidenum">
              <a:rPr kumimoji="1" lang="zh-TW" altLang="en-US" sz="1800" b="1" smtClean="0">
                <a:solidFill>
                  <a:srgbClr val="0B1828"/>
                </a:solidFill>
              </a:rPr>
              <a:t>10</a:t>
            </a:fld>
            <a:endParaRPr kumimoji="1" lang="zh-TW" altLang="en-US" sz="1800" b="1" dirty="0">
              <a:solidFill>
                <a:srgbClr val="0B1828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91A23D3-FC7B-133F-F4EC-6312EE6EDB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69" r="8867"/>
          <a:stretch>
            <a:fillRect/>
          </a:stretch>
        </p:blipFill>
        <p:spPr>
          <a:xfrm>
            <a:off x="707200" y="1138935"/>
            <a:ext cx="11473342" cy="449485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F75445B-0E94-18BC-1976-DCB18B1FF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07" y="1066572"/>
            <a:ext cx="1083776" cy="10800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68148630-5FC3-DC89-DB3C-BB1C561F9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3" r="10993"/>
          <a:stretch/>
        </p:blipFill>
        <p:spPr bwMode="auto">
          <a:xfrm>
            <a:off x="222307" y="2231898"/>
            <a:ext cx="1080000" cy="1080000"/>
          </a:xfrm>
          <a:prstGeom prst="ellipse">
            <a:avLst/>
          </a:prstGeom>
          <a:noFill/>
          <a:ln w="38100">
            <a:solidFill>
              <a:srgbClr val="8AAB2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089C2D9F-2513-9DB8-5772-2FE110D08D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7" r="16607"/>
          <a:stretch/>
        </p:blipFill>
        <p:spPr bwMode="auto">
          <a:xfrm>
            <a:off x="222307" y="3437162"/>
            <a:ext cx="1080000" cy="1080000"/>
          </a:xfrm>
          <a:prstGeom prst="ellipse">
            <a:avLst/>
          </a:prstGeom>
          <a:noFill/>
          <a:ln w="38100">
            <a:solidFill>
              <a:srgbClr val="8AAB2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BDD3DCB9-39AA-79E3-DBCC-074DC6A4F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222307" y="4642425"/>
            <a:ext cx="1080000" cy="1080000"/>
          </a:xfrm>
          <a:prstGeom prst="ellipse">
            <a:avLst/>
          </a:prstGeom>
          <a:noFill/>
          <a:ln w="38100">
            <a:solidFill>
              <a:srgbClr val="8AAB2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72524D0F-9867-4A31-1FDC-F8C33E0BFB50}"/>
              </a:ext>
            </a:extLst>
          </p:cNvPr>
          <p:cNvSpPr txBox="1"/>
          <p:nvPr/>
        </p:nvSpPr>
        <p:spPr>
          <a:xfrm>
            <a:off x="1179493" y="1785514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生產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30%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43296C7-63AD-409E-698F-42080EE1FD53}"/>
              </a:ext>
            </a:extLst>
          </p:cNvPr>
          <p:cNvSpPr txBox="1"/>
          <p:nvPr/>
        </p:nvSpPr>
        <p:spPr>
          <a:xfrm>
            <a:off x="1229883" y="2930561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生活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30%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379F452-30A4-7D2B-0AEC-10E0B7B96F30}"/>
              </a:ext>
            </a:extLst>
          </p:cNvPr>
          <p:cNvSpPr txBox="1"/>
          <p:nvPr/>
        </p:nvSpPr>
        <p:spPr>
          <a:xfrm>
            <a:off x="1208111" y="4236834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生態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30%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2FC26037-7D78-1270-3098-F0328D0305D6}"/>
              </a:ext>
            </a:extLst>
          </p:cNvPr>
          <p:cNvSpPr txBox="1"/>
          <p:nvPr/>
        </p:nvSpPr>
        <p:spPr>
          <a:xfrm>
            <a:off x="1026162" y="5504803"/>
            <a:ext cx="16896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未來性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10%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794E9E10-ABDC-FBC1-274C-CA23172CBF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4112" y="2598402"/>
            <a:ext cx="1795927" cy="1281898"/>
          </a:xfrm>
          <a:prstGeom prst="roundRect">
            <a:avLst/>
          </a:prstGeom>
        </p:spPr>
      </p:pic>
      <p:pic>
        <p:nvPicPr>
          <p:cNvPr id="28" name="Picture 10" descr="資料科學與農業產銷的下一個數據轉型時代| 智慧農業">
            <a:extLst>
              <a:ext uri="{FF2B5EF4-FFF2-40B4-BE49-F238E27FC236}">
                <a16:creationId xmlns:a16="http://schemas.microsoft.com/office/drawing/2014/main" id="{F58963B4-0A5D-835D-4BE2-5FC023648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892" y="2650411"/>
            <a:ext cx="1704148" cy="121607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減量】實踐淨零碳排與糧食自給自足-日本農電共享之路- 農業科技決策資訊平台">
            <a:extLst>
              <a:ext uri="{FF2B5EF4-FFF2-40B4-BE49-F238E27FC236}">
                <a16:creationId xmlns:a16="http://schemas.microsoft.com/office/drawing/2014/main" id="{BD608C68-1EFE-9BFF-C53C-2DEBDC1F4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103" y="2650410"/>
            <a:ext cx="2044700" cy="1216071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村落合力經營發展日本集落營農措施強化組織運作效能- 農傳媒">
            <a:extLst>
              <a:ext uri="{FF2B5EF4-FFF2-40B4-BE49-F238E27FC236}">
                <a16:creationId xmlns:a16="http://schemas.microsoft.com/office/drawing/2014/main" id="{734ACEA6-3ED3-0AD9-27F3-5F4A8D19D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497" y="2650411"/>
            <a:ext cx="1864751" cy="121607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臺灣農業的願景工程「治本」的十大實務方向- 農傳媒">
            <a:extLst>
              <a:ext uri="{FF2B5EF4-FFF2-40B4-BE49-F238E27FC236}">
                <a16:creationId xmlns:a16="http://schemas.microsoft.com/office/drawing/2014/main" id="{CD783758-EC30-D6E5-74A1-E872601A1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893" y="2650411"/>
            <a:ext cx="1864751" cy="1216070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10">
            <a:extLst>
              <a:ext uri="{FF2B5EF4-FFF2-40B4-BE49-F238E27FC236}">
                <a16:creationId xmlns:a16="http://schemas.microsoft.com/office/drawing/2014/main" id="{5AD1F134-D78F-F6A0-5EAD-6312C3E60372}"/>
              </a:ext>
            </a:extLst>
          </p:cNvPr>
          <p:cNvSpPr txBox="1"/>
          <p:nvPr/>
        </p:nvSpPr>
        <p:spPr>
          <a:xfrm>
            <a:off x="3087466" y="4543522"/>
            <a:ext cx="2947650" cy="551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00"/>
              </a:lnSpc>
            </a:pPr>
            <a:r>
              <a:rPr lang="zh-TW" altLang="en-US" sz="2200" b="1" u="sng" spc="301" dirty="0">
                <a:solidFill>
                  <a:srgbClr val="66840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縱向</a:t>
            </a:r>
            <a:r>
              <a:rPr lang="en-US" altLang="zh-TW" sz="2200" b="1" u="sng" spc="301" dirty="0">
                <a:solidFill>
                  <a:srgbClr val="66840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12+1</a:t>
            </a:r>
            <a:r>
              <a:rPr lang="zh-TW" altLang="en-US" sz="2200" b="1" u="sng" spc="301" dirty="0">
                <a:solidFill>
                  <a:srgbClr val="66840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評審指標</a:t>
            </a:r>
            <a:endParaRPr lang="en-US" sz="2200" b="1" u="sng" spc="301" dirty="0">
              <a:solidFill>
                <a:srgbClr val="66840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A935B3AA-1A8E-E08F-5055-912E9F777CBD}"/>
              </a:ext>
            </a:extLst>
          </p:cNvPr>
          <p:cNvSpPr txBox="1"/>
          <p:nvPr/>
        </p:nvSpPr>
        <p:spPr>
          <a:xfrm>
            <a:off x="7480769" y="4549421"/>
            <a:ext cx="2793066" cy="545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00"/>
              </a:lnSpc>
            </a:pPr>
            <a:r>
              <a:rPr lang="zh-TW" altLang="en-US" sz="2200" b="1" u="sng" spc="301" dirty="0">
                <a:solidFill>
                  <a:srgbClr val="66840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橫向之五個觀察點</a:t>
            </a:r>
            <a:endParaRPr lang="en-US" sz="2200" b="1" u="sng" spc="301" dirty="0">
              <a:solidFill>
                <a:srgbClr val="66840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96B7DE54-64CF-2C00-3343-E4CD1726F1FE}"/>
              </a:ext>
            </a:extLst>
          </p:cNvPr>
          <p:cNvSpPr txBox="1"/>
          <p:nvPr/>
        </p:nvSpPr>
        <p:spPr>
          <a:xfrm>
            <a:off x="2964069" y="5273177"/>
            <a:ext cx="27840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 b="1" u="sng" spc="30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依總成績高低排序</a:t>
            </a:r>
            <a:endParaRPr lang="en-US" altLang="zh-TW" sz="2200" b="1" u="sng" spc="30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b="1" u="sng" spc="30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選出前</a:t>
            </a:r>
            <a:r>
              <a:rPr lang="en-US" altLang="zh-TW" sz="2200" b="1" u="sng" spc="30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200" b="1" u="sng" spc="30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</a:t>
            </a: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58E18225-9260-CFB0-9198-C1124973ADFC}"/>
              </a:ext>
            </a:extLst>
          </p:cNvPr>
          <p:cNvSpPr txBox="1"/>
          <p:nvPr/>
        </p:nvSpPr>
        <p:spPr>
          <a:xfrm>
            <a:off x="6810406" y="5273176"/>
            <a:ext cx="41337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 b="1" u="sng" spc="30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依五項觀察點</a:t>
            </a:r>
            <a:endParaRPr lang="en-US" altLang="zh-TW" sz="2200" b="1" u="sng" spc="30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200" b="1" u="sng" spc="30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評斷金、銀、銅牌級距依據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542341A7-A77C-27E2-3D09-CD449161785F}"/>
              </a:ext>
            </a:extLst>
          </p:cNvPr>
          <p:cNvSpPr txBox="1"/>
          <p:nvPr/>
        </p:nvSpPr>
        <p:spPr>
          <a:xfrm>
            <a:off x="3728459" y="3897589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實踐性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F7AB096A-9BB5-58B3-EEFE-6DA912FE5F88}"/>
              </a:ext>
            </a:extLst>
          </p:cNvPr>
          <p:cNvSpPr txBox="1"/>
          <p:nvPr/>
        </p:nvSpPr>
        <p:spPr>
          <a:xfrm>
            <a:off x="5457720" y="3897589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影響性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7CA1F144-724E-1696-0F02-D7E08DAF1FE4}"/>
              </a:ext>
            </a:extLst>
          </p:cNvPr>
          <p:cNvSpPr txBox="1"/>
          <p:nvPr/>
        </p:nvSpPr>
        <p:spPr>
          <a:xfrm>
            <a:off x="7441856" y="3897589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共好性</a:t>
            </a: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4D965D5D-CAE5-0105-A044-A68775336E86}"/>
              </a:ext>
            </a:extLst>
          </p:cNvPr>
          <p:cNvSpPr txBox="1"/>
          <p:nvPr/>
        </p:nvSpPr>
        <p:spPr>
          <a:xfrm>
            <a:off x="9319571" y="3897589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延續性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A16461F7-51FC-A98E-D49D-B24AE1878904}"/>
              </a:ext>
            </a:extLst>
          </p:cNvPr>
          <p:cNvSpPr txBox="1"/>
          <p:nvPr/>
        </p:nvSpPr>
        <p:spPr>
          <a:xfrm>
            <a:off x="11048832" y="3897589"/>
            <a:ext cx="1383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創新性</a:t>
            </a: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C365BE98-D22C-AA27-68FF-CC1EC42CC381}"/>
              </a:ext>
            </a:extLst>
          </p:cNvPr>
          <p:cNvSpPr txBox="1"/>
          <p:nvPr/>
        </p:nvSpPr>
        <p:spPr>
          <a:xfrm>
            <a:off x="2823183" y="461439"/>
            <a:ext cx="65456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66905C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金牌農村競賽</a:t>
            </a:r>
            <a:r>
              <a:rPr kumimoji="0" lang="en-US" altLang="zh-TW" sz="4000" b="1" i="0" u="sng" strike="noStrike" kern="1200" cap="none" spc="0" normalizeH="0" baseline="0" noProof="0" dirty="0">
                <a:ln>
                  <a:noFill/>
                </a:ln>
                <a:solidFill>
                  <a:srgbClr val="66905C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</a:t>
            </a:r>
            <a:r>
              <a:rPr lang="zh-TW" altLang="en-US" sz="40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賽制評審指標</a:t>
            </a:r>
            <a:endParaRPr kumimoji="0" lang="zh-TW" altLang="en-US" sz="4000" b="1" i="0" u="sng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286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64ACD5B-37C4-F412-02E3-8F6AEABC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00" b="78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15EC1FF-F39C-85DB-FC5D-36428E383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11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93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8182F3A2-6C1D-8C38-03C9-A3BCBC21958F}"/>
              </a:ext>
            </a:extLst>
          </p:cNvPr>
          <p:cNvSpPr txBox="1"/>
          <p:nvPr/>
        </p:nvSpPr>
        <p:spPr>
          <a:xfrm>
            <a:off x="561415" y="448976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TW" altLang="en-US" b="1" dirty="0"/>
              <a:t>三、參賽資格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BA60431-98CD-EB6F-2921-779AC4E03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353"/>
          </a:xfrm>
          <a:prstGeom prst="rect">
            <a:avLst/>
          </a:prstGeom>
        </p:spPr>
      </p:pic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201662D-8871-178D-F1E9-40FC48A3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12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760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36CE2-C656-CC2C-7047-3756AEF28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群組 55">
            <a:extLst>
              <a:ext uri="{FF2B5EF4-FFF2-40B4-BE49-F238E27FC236}">
                <a16:creationId xmlns:a16="http://schemas.microsoft.com/office/drawing/2014/main" id="{62499F34-0F90-BF6C-6C27-3E36D320F5D9}"/>
              </a:ext>
            </a:extLst>
          </p:cNvPr>
          <p:cNvGrpSpPr/>
          <p:nvPr/>
        </p:nvGrpSpPr>
        <p:grpSpPr>
          <a:xfrm>
            <a:off x="8065501" y="1439465"/>
            <a:ext cx="996741" cy="1297008"/>
            <a:chOff x="5930355" y="2917926"/>
            <a:chExt cx="996741" cy="1297008"/>
          </a:xfrm>
        </p:grpSpPr>
        <p:sp>
          <p:nvSpPr>
            <p:cNvPr id="57" name="梯形 56">
              <a:extLst>
                <a:ext uri="{FF2B5EF4-FFF2-40B4-BE49-F238E27FC236}">
                  <a16:creationId xmlns:a16="http://schemas.microsoft.com/office/drawing/2014/main" id="{2DAB71D8-8D50-D431-5F4F-FC39DA1710C3}"/>
                </a:ext>
              </a:extLst>
            </p:cNvPr>
            <p:cNvSpPr/>
            <p:nvPr/>
          </p:nvSpPr>
          <p:spPr>
            <a:xfrm>
              <a:off x="5930355" y="3276068"/>
              <a:ext cx="996741" cy="938866"/>
            </a:xfrm>
            <a:prstGeom prst="trapezoid">
              <a:avLst/>
            </a:prstGeom>
            <a:gradFill>
              <a:gsLst>
                <a:gs pos="34000">
                  <a:srgbClr val="8F5555"/>
                </a:gs>
                <a:gs pos="100000">
                  <a:srgbClr val="A9B5C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現地評審</a:t>
              </a:r>
            </a:p>
          </p:txBody>
        </p:sp>
        <p:sp>
          <p:nvSpPr>
            <p:cNvPr id="58" name="等腰三角形 57">
              <a:extLst>
                <a:ext uri="{FF2B5EF4-FFF2-40B4-BE49-F238E27FC236}">
                  <a16:creationId xmlns:a16="http://schemas.microsoft.com/office/drawing/2014/main" id="{A7DC2E25-FFF3-BB34-E2F0-D1C334C27D79}"/>
                </a:ext>
              </a:extLst>
            </p:cNvPr>
            <p:cNvSpPr/>
            <p:nvPr/>
          </p:nvSpPr>
          <p:spPr>
            <a:xfrm>
              <a:off x="6106944" y="2917926"/>
              <a:ext cx="652527" cy="374301"/>
            </a:xfrm>
            <a:prstGeom prst="triangle">
              <a:avLst/>
            </a:prstGeom>
            <a:solidFill>
              <a:srgbClr val="8F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E34953F4-DB7B-6FA2-7710-A25F0C4B1236}"/>
              </a:ext>
            </a:extLst>
          </p:cNvPr>
          <p:cNvSpPr txBox="1"/>
          <p:nvPr/>
        </p:nvSpPr>
        <p:spPr>
          <a:xfrm>
            <a:off x="3005543" y="362864"/>
            <a:ext cx="6180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66905C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金牌農村競賽</a:t>
            </a:r>
            <a:r>
              <a:rPr kumimoji="0" lang="en-US" altLang="zh-TW" sz="3600" b="1" i="0" u="sng" strike="noStrike" kern="1200" cap="none" spc="0" normalizeH="0" baseline="0" noProof="0" dirty="0">
                <a:ln>
                  <a:noFill/>
                </a:ln>
                <a:solidFill>
                  <a:srgbClr val="66905C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</a:t>
            </a:r>
            <a:r>
              <a:rPr kumimoji="0" lang="en-US" altLang="zh-TW" sz="3600" b="1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TW" altLang="en-US" sz="36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階段賽制</a:t>
            </a:r>
            <a:r>
              <a:rPr kumimoji="0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設計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901488A-16F9-2CE5-78C6-33633204F3F5}"/>
              </a:ext>
            </a:extLst>
          </p:cNvPr>
          <p:cNvSpPr txBox="1"/>
          <p:nvPr/>
        </p:nvSpPr>
        <p:spPr>
          <a:xfrm>
            <a:off x="1035537" y="2498333"/>
            <a:ext cx="3165965" cy="2759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Pct val="67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採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兩階段選拔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：縣市初賽、全國決賽。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Pct val="67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初賽由各縣市政府辦理。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Pct val="67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決賽由本署組成評審委員會辦理。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Pct val="67000"/>
              <a:buFont typeface="Wingdings" panose="05000000000000000000" pitchFamily="2" charset="2"/>
              <a:buChar char="l"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評選結合書面審查、策展評審與現地審查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7D9BCBBB-D532-CA9A-F783-CB09E9707814}"/>
              </a:ext>
            </a:extLst>
          </p:cNvPr>
          <p:cNvSpPr/>
          <p:nvPr/>
        </p:nvSpPr>
        <p:spPr>
          <a:xfrm>
            <a:off x="867752" y="1066409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7A9D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FB4C758-6DB1-8F36-0D1E-2070CB924847}"/>
              </a:ext>
            </a:extLst>
          </p:cNvPr>
          <p:cNvSpPr txBox="1"/>
          <p:nvPr/>
        </p:nvSpPr>
        <p:spPr>
          <a:xfrm>
            <a:off x="1237105" y="1149803"/>
            <a:ext cx="25950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中央地方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兩階段評審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50F3FA62-1094-65EC-F5DC-89DCD6D5B80C}"/>
              </a:ext>
            </a:extLst>
          </p:cNvPr>
          <p:cNvSpPr/>
          <p:nvPr/>
        </p:nvSpPr>
        <p:spPr>
          <a:xfrm>
            <a:off x="10226114" y="3317450"/>
            <a:ext cx="1508361" cy="57199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決賽初審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6AF1E389-7311-ED0B-9878-1582CA450A70}"/>
              </a:ext>
            </a:extLst>
          </p:cNvPr>
          <p:cNvGrpSpPr/>
          <p:nvPr/>
        </p:nvGrpSpPr>
        <p:grpSpPr>
          <a:xfrm>
            <a:off x="4570855" y="3563138"/>
            <a:ext cx="5502272" cy="2364471"/>
            <a:chOff x="5252064" y="3680919"/>
            <a:chExt cx="5502272" cy="2364471"/>
          </a:xfrm>
        </p:grpSpPr>
        <p:sp>
          <p:nvSpPr>
            <p:cNvPr id="18" name="梯形 17">
              <a:extLst>
                <a:ext uri="{FF2B5EF4-FFF2-40B4-BE49-F238E27FC236}">
                  <a16:creationId xmlns:a16="http://schemas.microsoft.com/office/drawing/2014/main" id="{9B04E7EC-8377-C16A-9FF7-AD9B2FD44778}"/>
                </a:ext>
              </a:extLst>
            </p:cNvPr>
            <p:cNvSpPr/>
            <p:nvPr/>
          </p:nvSpPr>
          <p:spPr>
            <a:xfrm>
              <a:off x="5252064" y="4108545"/>
              <a:ext cx="5502272" cy="1936845"/>
            </a:xfrm>
            <a:prstGeom prst="trapezoid">
              <a:avLst>
                <a:gd name="adj" fmla="val 102373"/>
              </a:avLst>
            </a:prstGeom>
            <a:gradFill>
              <a:gsLst>
                <a:gs pos="100000">
                  <a:srgbClr val="002060"/>
                </a:gs>
                <a:gs pos="66000">
                  <a:srgbClr val="8B96A7"/>
                </a:gs>
                <a:gs pos="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30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90087786-07BA-8EA2-FA44-2871A9104532}"/>
                </a:ext>
              </a:extLst>
            </p:cNvPr>
            <p:cNvSpPr/>
            <p:nvPr/>
          </p:nvSpPr>
          <p:spPr>
            <a:xfrm>
              <a:off x="6913841" y="3680919"/>
              <a:ext cx="2178717" cy="956887"/>
            </a:xfrm>
            <a:prstGeom prst="triangle">
              <a:avLst>
                <a:gd name="adj" fmla="val 49744"/>
              </a:avLst>
            </a:prstGeom>
            <a:gradFill>
              <a:gsLst>
                <a:gs pos="93578">
                  <a:srgbClr val="002060"/>
                </a:gs>
                <a:gs pos="57000">
                  <a:srgbClr val="8B96A7"/>
                </a:gs>
                <a:gs pos="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30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504EBA65-12E5-98D5-42A9-0321E7D57B42}"/>
              </a:ext>
            </a:extLst>
          </p:cNvPr>
          <p:cNvGrpSpPr/>
          <p:nvPr/>
        </p:nvGrpSpPr>
        <p:grpSpPr>
          <a:xfrm>
            <a:off x="4570855" y="1940112"/>
            <a:ext cx="5502272" cy="2364471"/>
            <a:chOff x="5252064" y="3680919"/>
            <a:chExt cx="5502272" cy="2364471"/>
          </a:xfrm>
        </p:grpSpPr>
        <p:sp>
          <p:nvSpPr>
            <p:cNvPr id="21" name="梯形 20">
              <a:extLst>
                <a:ext uri="{FF2B5EF4-FFF2-40B4-BE49-F238E27FC236}">
                  <a16:creationId xmlns:a16="http://schemas.microsoft.com/office/drawing/2014/main" id="{BB09D018-16D2-B9EF-4B86-B5358B27B493}"/>
                </a:ext>
              </a:extLst>
            </p:cNvPr>
            <p:cNvSpPr/>
            <p:nvPr/>
          </p:nvSpPr>
          <p:spPr>
            <a:xfrm>
              <a:off x="5252064" y="4108545"/>
              <a:ext cx="5502272" cy="1936845"/>
            </a:xfrm>
            <a:prstGeom prst="trapezoid">
              <a:avLst>
                <a:gd name="adj" fmla="val 102373"/>
              </a:avLst>
            </a:prstGeom>
            <a:gradFill>
              <a:gsLst>
                <a:gs pos="100000">
                  <a:srgbClr val="002060"/>
                </a:gs>
                <a:gs pos="66000">
                  <a:srgbClr val="8B96A7"/>
                </a:gs>
                <a:gs pos="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30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487A1FBF-61E3-57FD-17C0-C74BF6103037}"/>
                </a:ext>
              </a:extLst>
            </p:cNvPr>
            <p:cNvSpPr/>
            <p:nvPr/>
          </p:nvSpPr>
          <p:spPr>
            <a:xfrm>
              <a:off x="6913841" y="3680919"/>
              <a:ext cx="2178717" cy="956887"/>
            </a:xfrm>
            <a:prstGeom prst="triangle">
              <a:avLst>
                <a:gd name="adj" fmla="val 49744"/>
              </a:avLst>
            </a:prstGeom>
            <a:gradFill>
              <a:gsLst>
                <a:gs pos="93578">
                  <a:srgbClr val="002060"/>
                </a:gs>
                <a:gs pos="57000">
                  <a:srgbClr val="8B96A7"/>
                </a:gs>
                <a:gs pos="0">
                  <a:srgbClr val="DFE4DE"/>
                </a:gs>
              </a:gsLst>
              <a:lin ang="5400000" scaled="1"/>
            </a:gradFill>
            <a:ln>
              <a:noFill/>
            </a:ln>
            <a:scene3d>
              <a:camera prst="orthographicFront">
                <a:rot lat="3000000" lon="0" rev="0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D38E6E03-11CC-C2B6-D45E-6D392EA72A08}"/>
              </a:ext>
            </a:extLst>
          </p:cNvPr>
          <p:cNvSpPr/>
          <p:nvPr/>
        </p:nvSpPr>
        <p:spPr>
          <a:xfrm>
            <a:off x="10226114" y="2007302"/>
            <a:ext cx="1508361" cy="57199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決賽決審</a:t>
            </a:r>
          </a:p>
        </p:txBody>
      </p:sp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5AFD43E8-1D3B-3DEF-BF82-D3FA87C1F2A9}"/>
              </a:ext>
            </a:extLst>
          </p:cNvPr>
          <p:cNvSpPr/>
          <p:nvPr/>
        </p:nvSpPr>
        <p:spPr>
          <a:xfrm>
            <a:off x="10226114" y="5033782"/>
            <a:ext cx="1508361" cy="571993"/>
          </a:xfrm>
          <a:prstGeom prst="roundRect">
            <a:avLst/>
          </a:prstGeom>
          <a:solidFill>
            <a:srgbClr val="7E89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縣市初賽</a:t>
            </a: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C55FFC72-2B85-4CD2-FCCD-CAD45E29B773}"/>
              </a:ext>
            </a:extLst>
          </p:cNvPr>
          <p:cNvGrpSpPr/>
          <p:nvPr/>
        </p:nvGrpSpPr>
        <p:grpSpPr>
          <a:xfrm>
            <a:off x="8517535" y="2667767"/>
            <a:ext cx="579153" cy="1311877"/>
            <a:chOff x="5930355" y="2903057"/>
            <a:chExt cx="579153" cy="1311877"/>
          </a:xfrm>
        </p:grpSpPr>
        <p:sp>
          <p:nvSpPr>
            <p:cNvPr id="30" name="梯形 29">
              <a:extLst>
                <a:ext uri="{FF2B5EF4-FFF2-40B4-BE49-F238E27FC236}">
                  <a16:creationId xmlns:a16="http://schemas.microsoft.com/office/drawing/2014/main" id="{DC17E3FD-DB9E-FB27-5544-43A268EAEDED}"/>
                </a:ext>
              </a:extLst>
            </p:cNvPr>
            <p:cNvSpPr/>
            <p:nvPr/>
          </p:nvSpPr>
          <p:spPr>
            <a:xfrm>
              <a:off x="5930355" y="3276068"/>
              <a:ext cx="579153" cy="938866"/>
            </a:xfrm>
            <a:prstGeom prst="trapezoid">
              <a:avLst/>
            </a:prstGeom>
            <a:gradFill>
              <a:gsLst>
                <a:gs pos="34000">
                  <a:srgbClr val="8F5555"/>
                </a:gs>
                <a:gs pos="100000">
                  <a:srgbClr val="A9B5C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策展</a:t>
              </a: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id="{77FC9F30-D0F1-4C11-2E80-876458D693E6}"/>
                </a:ext>
              </a:extLst>
            </p:cNvPr>
            <p:cNvSpPr/>
            <p:nvPr/>
          </p:nvSpPr>
          <p:spPr>
            <a:xfrm>
              <a:off x="6023989" y="2903057"/>
              <a:ext cx="391884" cy="374301"/>
            </a:xfrm>
            <a:prstGeom prst="triangle">
              <a:avLst/>
            </a:prstGeom>
            <a:solidFill>
              <a:srgbClr val="8F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CDE70A2E-8B4A-5043-F50F-8B2C3F119BA8}"/>
              </a:ext>
            </a:extLst>
          </p:cNvPr>
          <p:cNvGrpSpPr/>
          <p:nvPr/>
        </p:nvGrpSpPr>
        <p:grpSpPr>
          <a:xfrm>
            <a:off x="7820606" y="2694169"/>
            <a:ext cx="579153" cy="1285475"/>
            <a:chOff x="7050820" y="2929459"/>
            <a:chExt cx="579153" cy="1285475"/>
          </a:xfrm>
        </p:grpSpPr>
        <p:sp>
          <p:nvSpPr>
            <p:cNvPr id="32" name="梯形 31">
              <a:extLst>
                <a:ext uri="{FF2B5EF4-FFF2-40B4-BE49-F238E27FC236}">
                  <a16:creationId xmlns:a16="http://schemas.microsoft.com/office/drawing/2014/main" id="{986C6CF5-7A19-801F-0C1E-27D8EAC5E4BD}"/>
                </a:ext>
              </a:extLst>
            </p:cNvPr>
            <p:cNvSpPr/>
            <p:nvPr/>
          </p:nvSpPr>
          <p:spPr>
            <a:xfrm>
              <a:off x="7050820" y="3276068"/>
              <a:ext cx="579153" cy="938866"/>
            </a:xfrm>
            <a:prstGeom prst="trapezoid">
              <a:avLst/>
            </a:prstGeom>
            <a:gradFill>
              <a:gsLst>
                <a:gs pos="34000">
                  <a:srgbClr val="8F5555"/>
                </a:gs>
                <a:gs pos="100000">
                  <a:srgbClr val="A9B5C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簡報</a:t>
              </a:r>
            </a:p>
          </p:txBody>
        </p:sp>
        <p:sp>
          <p:nvSpPr>
            <p:cNvPr id="38" name="等腰三角形 37">
              <a:extLst>
                <a:ext uri="{FF2B5EF4-FFF2-40B4-BE49-F238E27FC236}">
                  <a16:creationId xmlns:a16="http://schemas.microsoft.com/office/drawing/2014/main" id="{29734247-553E-E18D-7111-1AED89A6D96E}"/>
                </a:ext>
              </a:extLst>
            </p:cNvPr>
            <p:cNvSpPr/>
            <p:nvPr/>
          </p:nvSpPr>
          <p:spPr>
            <a:xfrm>
              <a:off x="7144455" y="2929459"/>
              <a:ext cx="391884" cy="374301"/>
            </a:xfrm>
            <a:prstGeom prst="triangle">
              <a:avLst/>
            </a:prstGeom>
            <a:solidFill>
              <a:srgbClr val="8F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CCD960F7-B726-45FC-6357-51D72D809C74}"/>
              </a:ext>
            </a:extLst>
          </p:cNvPr>
          <p:cNvGrpSpPr/>
          <p:nvPr/>
        </p:nvGrpSpPr>
        <p:grpSpPr>
          <a:xfrm>
            <a:off x="7111818" y="2697607"/>
            <a:ext cx="579153" cy="1282037"/>
            <a:chOff x="8179016" y="2927365"/>
            <a:chExt cx="579153" cy="1282037"/>
          </a:xfrm>
        </p:grpSpPr>
        <p:sp>
          <p:nvSpPr>
            <p:cNvPr id="34" name="梯形 33">
              <a:extLst>
                <a:ext uri="{FF2B5EF4-FFF2-40B4-BE49-F238E27FC236}">
                  <a16:creationId xmlns:a16="http://schemas.microsoft.com/office/drawing/2014/main" id="{98FA0514-B849-767C-C7F8-1B10027B2FBF}"/>
                </a:ext>
              </a:extLst>
            </p:cNvPr>
            <p:cNvSpPr/>
            <p:nvPr/>
          </p:nvSpPr>
          <p:spPr>
            <a:xfrm>
              <a:off x="8179016" y="3270536"/>
              <a:ext cx="579153" cy="938866"/>
            </a:xfrm>
            <a:prstGeom prst="trapezoid">
              <a:avLst/>
            </a:prstGeom>
            <a:gradFill>
              <a:gsLst>
                <a:gs pos="34000">
                  <a:srgbClr val="8F5555"/>
                </a:gs>
                <a:gs pos="100000">
                  <a:srgbClr val="A9B5C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書審</a:t>
              </a:r>
            </a:p>
          </p:txBody>
        </p:sp>
        <p:sp>
          <p:nvSpPr>
            <p:cNvPr id="40" name="等腰三角形 39">
              <a:extLst>
                <a:ext uri="{FF2B5EF4-FFF2-40B4-BE49-F238E27FC236}">
                  <a16:creationId xmlns:a16="http://schemas.microsoft.com/office/drawing/2014/main" id="{F957B090-9EB1-A6EF-8F26-6DB77C526E62}"/>
                </a:ext>
              </a:extLst>
            </p:cNvPr>
            <p:cNvSpPr/>
            <p:nvPr/>
          </p:nvSpPr>
          <p:spPr>
            <a:xfrm>
              <a:off x="8272612" y="2927365"/>
              <a:ext cx="391884" cy="374301"/>
            </a:xfrm>
            <a:prstGeom prst="triangle">
              <a:avLst/>
            </a:prstGeom>
            <a:solidFill>
              <a:srgbClr val="8F55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52" name="圖片 51">
            <a:extLst>
              <a:ext uri="{FF2B5EF4-FFF2-40B4-BE49-F238E27FC236}">
                <a16:creationId xmlns:a16="http://schemas.microsoft.com/office/drawing/2014/main" id="{B1AAB838-A1F5-05D6-F6E2-0E0A979794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003"/>
          <a:stretch>
            <a:fillRect/>
          </a:stretch>
        </p:blipFill>
        <p:spPr>
          <a:xfrm>
            <a:off x="5347919" y="2598005"/>
            <a:ext cx="1585213" cy="1665289"/>
          </a:xfrm>
          <a:prstGeom prst="rect">
            <a:avLst/>
          </a:prstGeom>
        </p:spPr>
      </p:pic>
      <p:grpSp>
        <p:nvGrpSpPr>
          <p:cNvPr id="75" name="群組 74">
            <a:extLst>
              <a:ext uri="{FF2B5EF4-FFF2-40B4-BE49-F238E27FC236}">
                <a16:creationId xmlns:a16="http://schemas.microsoft.com/office/drawing/2014/main" id="{7AC61D5D-01C7-D2E7-80C9-3322734ADF92}"/>
              </a:ext>
            </a:extLst>
          </p:cNvPr>
          <p:cNvGrpSpPr/>
          <p:nvPr/>
        </p:nvGrpSpPr>
        <p:grpSpPr>
          <a:xfrm>
            <a:off x="6516701" y="1267778"/>
            <a:ext cx="1572866" cy="1358749"/>
            <a:chOff x="5068390" y="1189605"/>
            <a:chExt cx="2323943" cy="1719244"/>
          </a:xfrm>
        </p:grpSpPr>
        <p:pic>
          <p:nvPicPr>
            <p:cNvPr id="70" name="圖片 69">
              <a:extLst>
                <a:ext uri="{FF2B5EF4-FFF2-40B4-BE49-F238E27FC236}">
                  <a16:creationId xmlns:a16="http://schemas.microsoft.com/office/drawing/2014/main" id="{6650931B-674A-673A-3A28-C9D050278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" t="14391" r="326" b="15417"/>
            <a:stretch>
              <a:fillRect/>
            </a:stretch>
          </p:blipFill>
          <p:spPr>
            <a:xfrm>
              <a:off x="5075485" y="1201897"/>
              <a:ext cx="2309288" cy="1706952"/>
            </a:xfrm>
            <a:custGeom>
              <a:avLst/>
              <a:gdLst>
                <a:gd name="csX0" fmla="*/ 944047 w 2309288"/>
                <a:gd name="csY0" fmla="*/ 0 h 1706952"/>
                <a:gd name="csX1" fmla="*/ 1365241 w 2309288"/>
                <a:gd name="csY1" fmla="*/ 0 h 1706952"/>
                <a:gd name="csX2" fmla="*/ 2309288 w 2309288"/>
                <a:gd name="csY2" fmla="*/ 1706952 h 1706952"/>
                <a:gd name="csX3" fmla="*/ 0 w 2309288"/>
                <a:gd name="csY3" fmla="*/ 1706952 h 1706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309288" h="1706952">
                  <a:moveTo>
                    <a:pt x="944047" y="0"/>
                  </a:moveTo>
                  <a:lnTo>
                    <a:pt x="1365241" y="0"/>
                  </a:lnTo>
                  <a:lnTo>
                    <a:pt x="2309288" y="1706952"/>
                  </a:lnTo>
                  <a:lnTo>
                    <a:pt x="0" y="1706952"/>
                  </a:lnTo>
                  <a:close/>
                </a:path>
              </a:pathLst>
            </a:custGeom>
            <a:noFill/>
          </p:spPr>
        </p:pic>
        <p:pic>
          <p:nvPicPr>
            <p:cNvPr id="72" name="圖片 71">
              <a:extLst>
                <a:ext uri="{FF2B5EF4-FFF2-40B4-BE49-F238E27FC236}">
                  <a16:creationId xmlns:a16="http://schemas.microsoft.com/office/drawing/2014/main" id="{6AD4C360-1C10-7A03-6BA3-50C093BC3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323" b="31582"/>
            <a:stretch>
              <a:fillRect/>
            </a:stretch>
          </p:blipFill>
          <p:spPr>
            <a:xfrm>
              <a:off x="5068390" y="1189605"/>
              <a:ext cx="671795" cy="1181006"/>
            </a:xfrm>
            <a:prstGeom prst="rect">
              <a:avLst/>
            </a:prstGeom>
          </p:spPr>
        </p:pic>
        <p:pic>
          <p:nvPicPr>
            <p:cNvPr id="74" name="圖片 73">
              <a:extLst>
                <a:ext uri="{FF2B5EF4-FFF2-40B4-BE49-F238E27FC236}">
                  <a16:creationId xmlns:a16="http://schemas.microsoft.com/office/drawing/2014/main" id="{C367CE9E-97D9-5C5A-4EEF-EC1C88B28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23" b="26273"/>
            <a:stretch>
              <a:fillRect/>
            </a:stretch>
          </p:blipFill>
          <p:spPr>
            <a:xfrm>
              <a:off x="6720539" y="1199333"/>
              <a:ext cx="671794" cy="1272616"/>
            </a:xfrm>
            <a:prstGeom prst="rect">
              <a:avLst/>
            </a:prstGeom>
          </p:spPr>
        </p:pic>
      </p:grp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2EF7A598-EADB-6449-413E-4E87AF93FAE0}"/>
              </a:ext>
            </a:extLst>
          </p:cNvPr>
          <p:cNvSpPr txBox="1"/>
          <p:nvPr/>
        </p:nvSpPr>
        <p:spPr>
          <a:xfrm>
            <a:off x="5341407" y="4536148"/>
            <a:ext cx="4257675" cy="836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Pct val="67000"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初賽作業由地方政府自訂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Pct val="67000"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上傳</a:t>
            </a:r>
            <a:r>
              <a:rPr kumimoji="0" lang="zh-TW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初賽結果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30A9751C-AC79-A69F-79AF-60EFA774292B}"/>
              </a:ext>
            </a:extLst>
          </p:cNvPr>
          <p:cNvSpPr/>
          <p:nvPr/>
        </p:nvSpPr>
        <p:spPr>
          <a:xfrm>
            <a:off x="867752" y="5975089"/>
            <a:ext cx="4148748" cy="167472"/>
          </a:xfrm>
          <a:prstGeom prst="roundRect">
            <a:avLst/>
          </a:prstGeom>
          <a:solidFill>
            <a:srgbClr val="F787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63DB3659-99DF-F80A-1603-17F44F1FFBC1}"/>
              </a:ext>
            </a:extLst>
          </p:cNvPr>
          <p:cNvSpPr/>
          <p:nvPr/>
        </p:nvSpPr>
        <p:spPr>
          <a:xfrm>
            <a:off x="5037444" y="5973577"/>
            <a:ext cx="4148748" cy="167472"/>
          </a:xfrm>
          <a:prstGeom prst="roundRect">
            <a:avLst/>
          </a:prstGeom>
          <a:solidFill>
            <a:srgbClr val="FFB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1388E673-6E95-23C9-8467-A8B85639F7E7}"/>
              </a:ext>
            </a:extLst>
          </p:cNvPr>
          <p:cNvSpPr/>
          <p:nvPr/>
        </p:nvSpPr>
        <p:spPr>
          <a:xfrm>
            <a:off x="9207136" y="5973578"/>
            <a:ext cx="2743200" cy="167472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1B8C6AD-25BD-D68F-D103-FF2DF3872976}"/>
              </a:ext>
            </a:extLst>
          </p:cNvPr>
          <p:cNvSpPr txBox="1"/>
          <p:nvPr/>
        </p:nvSpPr>
        <p:spPr>
          <a:xfrm>
            <a:off x="1984689" y="6164171"/>
            <a:ext cx="1524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縣市初賽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17BBCB2D-A2C1-D45F-099B-4CEDAF03BD11}"/>
              </a:ext>
            </a:extLst>
          </p:cNvPr>
          <p:cNvSpPr txBox="1"/>
          <p:nvPr/>
        </p:nvSpPr>
        <p:spPr>
          <a:xfrm>
            <a:off x="735778" y="6218749"/>
            <a:ext cx="11686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起動記者會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5BF0FE67-3401-4376-8BD7-1E9933F7A6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12" y="5659237"/>
            <a:ext cx="425757" cy="42575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F0A1332F-F440-C30D-7BF9-260DC3E19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371" y="5684448"/>
            <a:ext cx="425757" cy="42575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</p:pic>
      <p:sp>
        <p:nvSpPr>
          <p:cNvPr id="33" name="文字方塊 32">
            <a:extLst>
              <a:ext uri="{FF2B5EF4-FFF2-40B4-BE49-F238E27FC236}">
                <a16:creationId xmlns:a16="http://schemas.microsoft.com/office/drawing/2014/main" id="{F521BA62-86E2-7A54-543B-6D35ADC97FDB}"/>
              </a:ext>
            </a:extLst>
          </p:cNvPr>
          <p:cNvSpPr txBox="1"/>
          <p:nvPr/>
        </p:nvSpPr>
        <p:spPr>
          <a:xfrm>
            <a:off x="3523506" y="6156527"/>
            <a:ext cx="1492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決選提報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DBD9D5E0-714C-522A-04CF-20EAC4550A9D}"/>
              </a:ext>
            </a:extLst>
          </p:cNvPr>
          <p:cNvSpPr txBox="1"/>
          <p:nvPr/>
        </p:nvSpPr>
        <p:spPr>
          <a:xfrm>
            <a:off x="4916425" y="6156527"/>
            <a:ext cx="15249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全國決賽</a:t>
            </a:r>
          </a:p>
        </p:txBody>
      </p:sp>
      <p:pic>
        <p:nvPicPr>
          <p:cNvPr id="46" name="圖片 45">
            <a:extLst>
              <a:ext uri="{FF2B5EF4-FFF2-40B4-BE49-F238E27FC236}">
                <a16:creationId xmlns:a16="http://schemas.microsoft.com/office/drawing/2014/main" id="{174E5FC5-8837-08F7-950A-F99D506E3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977" y="5653198"/>
            <a:ext cx="676655" cy="718683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7441B770-9C94-6212-1F78-AD7DC9B6CE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6604" y="5662717"/>
            <a:ext cx="676655" cy="718424"/>
          </a:xfrm>
          <a:prstGeom prst="rect">
            <a:avLst/>
          </a:prstGeom>
        </p:spPr>
      </p:pic>
      <p:sp>
        <p:nvSpPr>
          <p:cNvPr id="53" name="文字方塊 52">
            <a:extLst>
              <a:ext uri="{FF2B5EF4-FFF2-40B4-BE49-F238E27FC236}">
                <a16:creationId xmlns:a16="http://schemas.microsoft.com/office/drawing/2014/main" id="{9822F4A5-3A5B-88BD-352F-1A254CD84187}"/>
              </a:ext>
            </a:extLst>
          </p:cNvPr>
          <p:cNvSpPr txBox="1"/>
          <p:nvPr/>
        </p:nvSpPr>
        <p:spPr>
          <a:xfrm>
            <a:off x="6047273" y="6337058"/>
            <a:ext cx="10515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81A3BDAA-6E2B-96FD-091A-42B09F463830}"/>
              </a:ext>
            </a:extLst>
          </p:cNvPr>
          <p:cNvSpPr txBox="1"/>
          <p:nvPr/>
        </p:nvSpPr>
        <p:spPr>
          <a:xfrm>
            <a:off x="6883032" y="6337058"/>
            <a:ext cx="10515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5-6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D2E425A1-19B3-C5F1-7BF6-EA6835FB103D}"/>
              </a:ext>
            </a:extLst>
          </p:cNvPr>
          <p:cNvSpPr txBox="1"/>
          <p:nvPr/>
        </p:nvSpPr>
        <p:spPr>
          <a:xfrm>
            <a:off x="7914241" y="6192785"/>
            <a:ext cx="12056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頒獎典禮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</a:p>
        </p:txBody>
      </p:sp>
      <p:pic>
        <p:nvPicPr>
          <p:cNvPr id="62" name="圖片 61">
            <a:extLst>
              <a:ext uri="{FF2B5EF4-FFF2-40B4-BE49-F238E27FC236}">
                <a16:creationId xmlns:a16="http://schemas.microsoft.com/office/drawing/2014/main" id="{647636F0-0336-3689-527C-688EEA8D4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3155" y="5655781"/>
            <a:ext cx="425757" cy="42575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</p:pic>
      <p:sp>
        <p:nvSpPr>
          <p:cNvPr id="64" name="文字方塊 63">
            <a:extLst>
              <a:ext uri="{FF2B5EF4-FFF2-40B4-BE49-F238E27FC236}">
                <a16:creationId xmlns:a16="http://schemas.microsoft.com/office/drawing/2014/main" id="{17034F90-D7D9-E022-D3E9-E1F45C30F95D}"/>
              </a:ext>
            </a:extLst>
          </p:cNvPr>
          <p:cNvSpPr txBox="1"/>
          <p:nvPr/>
        </p:nvSpPr>
        <p:spPr>
          <a:xfrm>
            <a:off x="9498572" y="6156527"/>
            <a:ext cx="12056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赴德研習</a:t>
            </a: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117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暫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31DF6C5A-4E81-5DE4-7867-2401673FE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0248" y="5659237"/>
            <a:ext cx="425757" cy="42575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</p:spPr>
      </p:pic>
      <p:sp>
        <p:nvSpPr>
          <p:cNvPr id="2" name="投影片編號版面配置區 8">
            <a:extLst>
              <a:ext uri="{FF2B5EF4-FFF2-40B4-BE49-F238E27FC236}">
                <a16:creationId xmlns:a16="http://schemas.microsoft.com/office/drawing/2014/main" id="{DE41631E-B1BC-33F4-9300-478F84126BC3}"/>
              </a:ext>
            </a:extLst>
          </p:cNvPr>
          <p:cNvSpPr txBox="1">
            <a:spLocks/>
          </p:cNvSpPr>
          <p:nvPr/>
        </p:nvSpPr>
        <p:spPr>
          <a:xfrm>
            <a:off x="9460683" y="65088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FBA436-CA96-2244-AF4B-2B6E212F0797}" type="slidenum">
              <a:rPr kumimoji="1" lang="zh-TW" altLang="en-US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13</a:t>
            </a:fld>
            <a:endParaRPr kumimoji="1" lang="zh-TW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8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CE39E1A-3CAE-221F-8FDB-4DEA813AA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8486" cy="6858000"/>
          </a:xfrm>
          <a:prstGeom prst="rect">
            <a:avLst/>
          </a:prstGeom>
        </p:spPr>
      </p:pic>
      <p:sp>
        <p:nvSpPr>
          <p:cNvPr id="2" name="投影片編號版面配置區 8">
            <a:extLst>
              <a:ext uri="{FF2B5EF4-FFF2-40B4-BE49-F238E27FC236}">
                <a16:creationId xmlns:a16="http://schemas.microsoft.com/office/drawing/2014/main" id="{009A0843-3CAF-D717-EBD0-6D3BD4298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14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14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007ADEB-11EE-AEDF-FC45-A61C949EA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C5F91-2014-44CD-A3CA-CEAF389CFA05}" type="slidenum">
              <a:rPr lang="zh-TW" altLang="en-US" smtClean="0"/>
              <a:pPr/>
              <a:t>15</a:t>
            </a:fld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D29781CD-E019-0B52-D149-750AC9AD23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07" r="5359"/>
          <a:stretch>
            <a:fillRect/>
          </a:stretch>
        </p:blipFill>
        <p:spPr>
          <a:xfrm>
            <a:off x="0" y="-19373"/>
            <a:ext cx="12172950" cy="6877373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73A1F2C9-5B87-9CA0-1F2C-FEE7F337F820}"/>
              </a:ext>
            </a:extLst>
          </p:cNvPr>
          <p:cNvSpPr txBox="1"/>
          <p:nvPr/>
        </p:nvSpPr>
        <p:spPr>
          <a:xfrm>
            <a:off x="215715" y="248564"/>
            <a:ext cx="53214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縣市政府推薦全國決賽數</a:t>
            </a:r>
          </a:p>
        </p:txBody>
      </p:sp>
    </p:spTree>
    <p:extLst>
      <p:ext uri="{BB962C8B-B14F-4D97-AF65-F5344CB8AC3E}">
        <p14:creationId xmlns:p14="http://schemas.microsoft.com/office/powerpoint/2010/main" val="655824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D574C28-878E-A3D8-C764-631CC82DD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56" b="829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950EDE7-B5B5-F7AE-B9A1-A1D109D880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1429" y="612333"/>
            <a:ext cx="957397" cy="979457"/>
          </a:xfrm>
          <a:prstGeom prst="rect">
            <a:avLst/>
          </a:prstGeom>
          <a:ln>
            <a:noFill/>
          </a:ln>
        </p:spPr>
      </p:pic>
      <p:sp>
        <p:nvSpPr>
          <p:cNvPr id="2" name="投影片編號版面配置區 8">
            <a:extLst>
              <a:ext uri="{FF2B5EF4-FFF2-40B4-BE49-F238E27FC236}">
                <a16:creationId xmlns:a16="http://schemas.microsoft.com/office/drawing/2014/main" id="{F6CFEA40-0F34-F5F4-D4E1-4787424C8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16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38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2C3CA-68DC-E553-360D-DA3114FAF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D82D6A8F-39E0-E073-DF7C-C29B7C86DE13}"/>
              </a:ext>
            </a:extLst>
          </p:cNvPr>
          <p:cNvSpPr txBox="1"/>
          <p:nvPr/>
        </p:nvSpPr>
        <p:spPr>
          <a:xfrm>
            <a:off x="2522973" y="420599"/>
            <a:ext cx="71769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4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第四屆金牌農村競賽委員</a:t>
            </a:r>
            <a:endParaRPr lang="zh-TW" altLang="zh-TW" sz="4400" b="1" u="sng" dirty="0">
              <a:solidFill>
                <a:srgbClr val="70AD47">
                  <a:lumMod val="50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815760AA-1862-17A5-FE73-C6FD0BA8623D}"/>
              </a:ext>
            </a:extLst>
          </p:cNvPr>
          <p:cNvGrpSpPr/>
          <p:nvPr/>
        </p:nvGrpSpPr>
        <p:grpSpPr>
          <a:xfrm>
            <a:off x="5367184" y="1445531"/>
            <a:ext cx="1939007" cy="4633515"/>
            <a:chOff x="2963573" y="1407221"/>
            <a:chExt cx="1939007" cy="4633515"/>
          </a:xfrm>
        </p:grpSpPr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85C7CC88-FA85-D59D-85B3-FCFF5F48D562}"/>
                </a:ext>
              </a:extLst>
            </p:cNvPr>
            <p:cNvSpPr txBox="1"/>
            <p:nvPr/>
          </p:nvSpPr>
          <p:spPr>
            <a:xfrm>
              <a:off x="3143155" y="3506672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生產、生態</a:t>
              </a: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629F6045-933A-74C5-32C7-52466C19A7CE}"/>
                </a:ext>
              </a:extLst>
            </p:cNvPr>
            <p:cNvSpPr txBox="1"/>
            <p:nvPr/>
          </p:nvSpPr>
          <p:spPr>
            <a:xfrm>
              <a:off x="3316447" y="3100322"/>
              <a:ext cx="977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zh-TW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徐文彥</a:t>
              </a:r>
              <a:endPara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: 圓角 10">
              <a:extLst>
                <a:ext uri="{FF2B5EF4-FFF2-40B4-BE49-F238E27FC236}">
                  <a16:creationId xmlns:a16="http://schemas.microsoft.com/office/drawing/2014/main" id="{963A3110-756E-D36E-E372-A597BEB2EE03}"/>
                </a:ext>
              </a:extLst>
            </p:cNvPr>
            <p:cNvSpPr/>
            <p:nvPr/>
          </p:nvSpPr>
          <p:spPr>
            <a:xfrm>
              <a:off x="2963573" y="2824560"/>
              <a:ext cx="1901701" cy="3216176"/>
            </a:xfrm>
            <a:prstGeom prst="roundRect">
              <a:avLst/>
            </a:prstGeom>
            <a:gradFill>
              <a:gsLst>
                <a:gs pos="11000">
                  <a:srgbClr val="F6FFFE"/>
                </a:gs>
                <a:gs pos="95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C11BF01-7276-9839-2636-A57FCE8ED0BB}"/>
                </a:ext>
              </a:extLst>
            </p:cNvPr>
            <p:cNvPicPr>
              <a:picLocks/>
            </p:cNvPicPr>
            <p:nvPr/>
          </p:nvPicPr>
          <p:blipFill>
            <a:blip r:embed="rId2"/>
            <a:srcRect l="37667" t="14680" r="33654" b="45556"/>
            <a:stretch>
              <a:fillRect/>
            </a:stretch>
          </p:blipFill>
          <p:spPr>
            <a:xfrm>
              <a:off x="3104423" y="1407221"/>
              <a:ext cx="1620000" cy="1620000"/>
            </a:xfrm>
            <a:prstGeom prst="ellipse">
              <a:avLst/>
            </a:prstGeom>
          </p:spPr>
        </p:pic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85E88AFB-E315-4932-35D7-96377C60360B}"/>
                </a:ext>
              </a:extLst>
            </p:cNvPr>
            <p:cNvSpPr txBox="1"/>
            <p:nvPr/>
          </p:nvSpPr>
          <p:spPr>
            <a:xfrm>
              <a:off x="3463288" y="3112492"/>
              <a:ext cx="977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蘇慕容</a:t>
              </a: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BD904BF9-9035-499D-DDD9-E1AC082FDA17}"/>
                </a:ext>
              </a:extLst>
            </p:cNvPr>
            <p:cNvSpPr txBox="1"/>
            <p:nvPr/>
          </p:nvSpPr>
          <p:spPr>
            <a:xfrm>
              <a:off x="3215923" y="3485557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生產、生態</a:t>
              </a: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ED400169-6F2C-31EB-4585-0FF423FDB310}"/>
                </a:ext>
              </a:extLst>
            </p:cNvPr>
            <p:cNvSpPr txBox="1"/>
            <p:nvPr/>
          </p:nvSpPr>
          <p:spPr>
            <a:xfrm>
              <a:off x="3000879" y="3885745"/>
              <a:ext cx="1901701" cy="1850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機農業推手與自然保育專家，現任慈心有機農業發展基金會執行長</a:t>
              </a: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24910CB-2BFA-680B-71BA-041F0CBEBF1A}"/>
              </a:ext>
            </a:extLst>
          </p:cNvPr>
          <p:cNvGrpSpPr/>
          <p:nvPr/>
        </p:nvGrpSpPr>
        <p:grpSpPr>
          <a:xfrm>
            <a:off x="998611" y="1295049"/>
            <a:ext cx="2053174" cy="4783997"/>
            <a:chOff x="5064900" y="1465416"/>
            <a:chExt cx="2053174" cy="4783997"/>
          </a:xfrm>
        </p:grpSpPr>
        <p:sp>
          <p:nvSpPr>
            <p:cNvPr id="19" name="矩形: 圓角 18">
              <a:extLst>
                <a:ext uri="{FF2B5EF4-FFF2-40B4-BE49-F238E27FC236}">
                  <a16:creationId xmlns:a16="http://schemas.microsoft.com/office/drawing/2014/main" id="{F4B3C105-195B-92C3-42ED-D2CFF8ADFAAC}"/>
                </a:ext>
              </a:extLst>
            </p:cNvPr>
            <p:cNvSpPr/>
            <p:nvPr/>
          </p:nvSpPr>
          <p:spPr>
            <a:xfrm>
              <a:off x="5140637" y="2876035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232223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CFF2FF96-8172-F3D0-B7BD-8759CEA24A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989" t="1" r="22707" b="27825"/>
            <a:stretch>
              <a:fillRect/>
            </a:stretch>
          </p:blipFill>
          <p:spPr>
            <a:xfrm>
              <a:off x="5272751" y="1465416"/>
              <a:ext cx="1620000" cy="1620000"/>
            </a:xfrm>
            <a:prstGeom prst="ellipse">
              <a:avLst/>
            </a:prstGeom>
          </p:spPr>
        </p:pic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45E7A8D9-4975-15F8-7073-F6C29F9C13B9}"/>
                </a:ext>
              </a:extLst>
            </p:cNvPr>
            <p:cNvSpPr txBox="1"/>
            <p:nvPr/>
          </p:nvSpPr>
          <p:spPr>
            <a:xfrm>
              <a:off x="5272751" y="4039449"/>
              <a:ext cx="1620000" cy="22099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農村發展及水土保持署署長，農村再生整體政策規劃與指</a:t>
              </a:r>
              <a:endPara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導。</a:t>
              </a:r>
            </a:p>
          </p:txBody>
        </p: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C02470A0-9045-E11B-24C4-00DF2592CE53}"/>
                </a:ext>
              </a:extLst>
            </p:cNvPr>
            <p:cNvSpPr txBox="1"/>
            <p:nvPr/>
          </p:nvSpPr>
          <p:spPr>
            <a:xfrm>
              <a:off x="5064900" y="3587051"/>
              <a:ext cx="20531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生產、生活、生態</a:t>
              </a:r>
              <a:endPara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74CAF277-5DF2-6DAB-7BE1-AC776990192E}"/>
                </a:ext>
              </a:extLst>
            </p:cNvPr>
            <p:cNvSpPr txBox="1"/>
            <p:nvPr/>
          </p:nvSpPr>
          <p:spPr>
            <a:xfrm>
              <a:off x="5611872" y="3167700"/>
              <a:ext cx="10287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陳俊言</a:t>
              </a: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3DF307EA-FDB2-9D79-FFCB-46F58E7ED121}"/>
              </a:ext>
            </a:extLst>
          </p:cNvPr>
          <p:cNvGrpSpPr/>
          <p:nvPr/>
        </p:nvGrpSpPr>
        <p:grpSpPr>
          <a:xfrm>
            <a:off x="3174567" y="1295049"/>
            <a:ext cx="2053174" cy="4626795"/>
            <a:chOff x="7306127" y="1465416"/>
            <a:chExt cx="2053174" cy="4626795"/>
          </a:xfrm>
        </p:grpSpPr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AB669994-7FD7-EA7F-2AF6-CB90B9104F01}"/>
                </a:ext>
              </a:extLst>
            </p:cNvPr>
            <p:cNvSpPr/>
            <p:nvPr/>
          </p:nvSpPr>
          <p:spPr>
            <a:xfrm>
              <a:off x="7332777" y="2876035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4F322F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55E27BB0-50DC-7A16-B097-734FD2576D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29" t="29730" r="8612" b="20875"/>
            <a:stretch>
              <a:fillRect/>
            </a:stretch>
          </p:blipFill>
          <p:spPr>
            <a:xfrm>
              <a:off x="7473628" y="1465416"/>
              <a:ext cx="1620000" cy="1620000"/>
            </a:xfrm>
            <a:prstGeom prst="ellipse">
              <a:avLst/>
            </a:prstGeom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6B322AB0-445B-556D-8EEE-BAB92286AE85}"/>
                </a:ext>
              </a:extLst>
            </p:cNvPr>
            <p:cNvSpPr txBox="1"/>
            <p:nvPr/>
          </p:nvSpPr>
          <p:spPr>
            <a:xfrm>
              <a:off x="7306127" y="3587051"/>
              <a:ext cx="20531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生產、生活、生態</a:t>
              </a: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C1B2AE4F-04A8-D41D-F073-838C2A89A1D4}"/>
                </a:ext>
              </a:extLst>
            </p:cNvPr>
            <p:cNvSpPr txBox="1"/>
            <p:nvPr/>
          </p:nvSpPr>
          <p:spPr>
            <a:xfrm>
              <a:off x="7848717" y="3149474"/>
              <a:ext cx="10287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陳玲岑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31E6332-6B36-7AD4-BDE7-2A81C1FC57D7}"/>
                </a:ext>
              </a:extLst>
            </p:cNvPr>
            <p:cNvSpPr txBox="1"/>
            <p:nvPr/>
          </p:nvSpPr>
          <p:spPr>
            <a:xfrm>
              <a:off x="7553067" y="4039449"/>
              <a:ext cx="1620000" cy="1850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農村發展及水土保持署組長，農村再生政策實務推動與細部執行。</a:t>
              </a:r>
            </a:p>
          </p:txBody>
        </p:sp>
      </p:grpSp>
      <p:sp>
        <p:nvSpPr>
          <p:cNvPr id="3" name="投影片編號版面配置區 1">
            <a:extLst>
              <a:ext uri="{FF2B5EF4-FFF2-40B4-BE49-F238E27FC236}">
                <a16:creationId xmlns:a16="http://schemas.microsoft.com/office/drawing/2014/main" id="{2D6ED06A-C26C-7967-B996-6C91E956285A}"/>
              </a:ext>
            </a:extLst>
          </p:cNvPr>
          <p:cNvSpPr txBox="1">
            <a:spLocks/>
          </p:cNvSpPr>
          <p:nvPr/>
        </p:nvSpPr>
        <p:spPr>
          <a:xfrm>
            <a:off x="9319571" y="65017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5B8AB62-7C9F-3D41-A84C-A95AD0B8E880}" type="slidenum">
              <a:rPr kumimoji="1" lang="zh-TW" altLang="en-US" b="1" smtClean="0">
                <a:solidFill>
                  <a:srgbClr val="0B1828"/>
                </a:solidFill>
              </a:rPr>
              <a:pPr algn="r"/>
              <a:t>17</a:t>
            </a:fld>
            <a:endParaRPr kumimoji="1" lang="zh-TW" altLang="en-US" b="1" dirty="0">
              <a:solidFill>
                <a:srgbClr val="0B1828"/>
              </a:solidFill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32FABE8E-D84E-BDF9-E769-7501A670AB16}"/>
              </a:ext>
            </a:extLst>
          </p:cNvPr>
          <p:cNvGrpSpPr/>
          <p:nvPr/>
        </p:nvGrpSpPr>
        <p:grpSpPr>
          <a:xfrm>
            <a:off x="7494053" y="1299758"/>
            <a:ext cx="1901701" cy="4622086"/>
            <a:chOff x="2923703" y="1461441"/>
            <a:chExt cx="1901701" cy="4622086"/>
          </a:xfrm>
        </p:grpSpPr>
        <p:sp>
          <p:nvSpPr>
            <p:cNvPr id="5" name="矩形: 圓角 4">
              <a:extLst>
                <a:ext uri="{FF2B5EF4-FFF2-40B4-BE49-F238E27FC236}">
                  <a16:creationId xmlns:a16="http://schemas.microsoft.com/office/drawing/2014/main" id="{71665FF8-0D55-43B2-13D1-8C4321F4FA16}"/>
                </a:ext>
              </a:extLst>
            </p:cNvPr>
            <p:cNvSpPr/>
            <p:nvPr/>
          </p:nvSpPr>
          <p:spPr>
            <a:xfrm>
              <a:off x="2923703" y="2867351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382F38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7F57FB30-282E-A2BD-CA72-C32AA2A5569C}"/>
                </a:ext>
              </a:extLst>
            </p:cNvPr>
            <p:cNvSpPr txBox="1"/>
            <p:nvPr/>
          </p:nvSpPr>
          <p:spPr>
            <a:xfrm>
              <a:off x="3186328" y="3466514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生活、生產</a:t>
              </a: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DCDD17E3-A9A6-81BE-B83F-D70FF8A46DDA}"/>
                </a:ext>
              </a:extLst>
            </p:cNvPr>
            <p:cNvSpPr txBox="1"/>
            <p:nvPr/>
          </p:nvSpPr>
          <p:spPr>
            <a:xfrm>
              <a:off x="3023204" y="3830783"/>
              <a:ext cx="1702697" cy="2209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師大教授、長期投入本土食農教育概念架構、教案手冊研發與政策推動。</a:t>
              </a: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B3D0F9CB-9E34-1C52-BE62-3F95F8373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9498" r="5823" b="64990"/>
            <a:stretch>
              <a:fillRect/>
            </a:stretch>
          </p:blipFill>
          <p:spPr>
            <a:xfrm>
              <a:off x="3094841" y="1461441"/>
              <a:ext cx="1559422" cy="1568415"/>
            </a:xfrm>
            <a:prstGeom prst="ellipse">
              <a:avLst/>
            </a:prstGeom>
          </p:spPr>
        </p:pic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B6B6A8A2-E319-D16C-E180-A6C59C696119}"/>
                </a:ext>
              </a:extLst>
            </p:cNvPr>
            <p:cNvSpPr txBox="1"/>
            <p:nvPr/>
          </p:nvSpPr>
          <p:spPr>
            <a:xfrm>
              <a:off x="3110129" y="3097182"/>
              <a:ext cx="14067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林如萍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2E158B97-8301-5C70-ED5C-41974CE5AE6D}"/>
              </a:ext>
            </a:extLst>
          </p:cNvPr>
          <p:cNvGrpSpPr/>
          <p:nvPr/>
        </p:nvGrpSpPr>
        <p:grpSpPr>
          <a:xfrm>
            <a:off x="9596044" y="1355702"/>
            <a:ext cx="1901701" cy="4626795"/>
            <a:chOff x="635024" y="1465416"/>
            <a:chExt cx="1901701" cy="4626795"/>
          </a:xfrm>
        </p:grpSpPr>
        <p:sp>
          <p:nvSpPr>
            <p:cNvPr id="14" name="矩形: 圓角 13">
              <a:extLst>
                <a:ext uri="{FF2B5EF4-FFF2-40B4-BE49-F238E27FC236}">
                  <a16:creationId xmlns:a16="http://schemas.microsoft.com/office/drawing/2014/main" id="{074ED323-8E9C-830F-3D21-09B85C33B9B5}"/>
                </a:ext>
              </a:extLst>
            </p:cNvPr>
            <p:cNvSpPr/>
            <p:nvPr/>
          </p:nvSpPr>
          <p:spPr>
            <a:xfrm>
              <a:off x="635024" y="2876035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1D242E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ECA56093-3219-753B-2DBB-C68D08B816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0972" t="13067" r="29785" b="50000"/>
            <a:stretch>
              <a:fillRect/>
            </a:stretch>
          </p:blipFill>
          <p:spPr>
            <a:xfrm>
              <a:off x="870995" y="1465416"/>
              <a:ext cx="1620000" cy="1620000"/>
            </a:xfrm>
            <a:prstGeom prst="ellipse">
              <a:avLst/>
            </a:prstGeom>
          </p:spPr>
        </p:pic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905C4844-6C30-B214-1081-6C8052306683}"/>
                </a:ext>
              </a:extLst>
            </p:cNvPr>
            <p:cNvSpPr txBox="1"/>
            <p:nvPr/>
          </p:nvSpPr>
          <p:spPr>
            <a:xfrm>
              <a:off x="887374" y="3507390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生活、生產</a:t>
              </a:r>
            </a:p>
          </p:txBody>
        </p: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A9372B0A-D9D1-1157-1798-7DD9BBF60440}"/>
                </a:ext>
              </a:extLst>
            </p:cNvPr>
            <p:cNvSpPr txBox="1"/>
            <p:nvPr/>
          </p:nvSpPr>
          <p:spPr>
            <a:xfrm>
              <a:off x="734525" y="4039449"/>
              <a:ext cx="1702697" cy="1491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師大教授，專長農村產業經營、農村技藝與人才培育。</a:t>
              </a: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33BBC1B5-6066-17AD-151A-B3135FAF81D2}"/>
                </a:ext>
              </a:extLst>
            </p:cNvPr>
            <p:cNvSpPr txBox="1"/>
            <p:nvPr/>
          </p:nvSpPr>
          <p:spPr>
            <a:xfrm>
              <a:off x="1096924" y="3087424"/>
              <a:ext cx="977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蘇文清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1723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F8D10-C421-C665-B48A-6A1ED58CD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5A750FDA-DD95-C9BB-DA4B-AED1EBAA7F38}"/>
              </a:ext>
            </a:extLst>
          </p:cNvPr>
          <p:cNvSpPr txBox="1"/>
          <p:nvPr/>
        </p:nvSpPr>
        <p:spPr>
          <a:xfrm>
            <a:off x="2926401" y="471491"/>
            <a:ext cx="63550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4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第四屆金牌農村競賽委員</a:t>
            </a:r>
            <a:endParaRPr lang="zh-TW" altLang="zh-TW" sz="4400" b="1" u="sng" dirty="0">
              <a:solidFill>
                <a:srgbClr val="70AD47">
                  <a:lumMod val="50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7388DAF2-19DE-BC28-B694-4BD0DD4920CB}"/>
              </a:ext>
            </a:extLst>
          </p:cNvPr>
          <p:cNvGrpSpPr/>
          <p:nvPr/>
        </p:nvGrpSpPr>
        <p:grpSpPr>
          <a:xfrm>
            <a:off x="1948139" y="1373937"/>
            <a:ext cx="1901701" cy="4857180"/>
            <a:chOff x="1769085" y="1412803"/>
            <a:chExt cx="1901701" cy="4857180"/>
          </a:xfrm>
        </p:grpSpPr>
        <p:sp>
          <p:nvSpPr>
            <p:cNvPr id="12" name="矩形: 圓角 11">
              <a:extLst>
                <a:ext uri="{FF2B5EF4-FFF2-40B4-BE49-F238E27FC236}">
                  <a16:creationId xmlns:a16="http://schemas.microsoft.com/office/drawing/2014/main" id="{7D5EF329-4854-2CD3-BC84-5F2F24D00789}"/>
                </a:ext>
              </a:extLst>
            </p:cNvPr>
            <p:cNvSpPr/>
            <p:nvPr/>
          </p:nvSpPr>
          <p:spPr>
            <a:xfrm>
              <a:off x="1769085" y="2889584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9C141C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A8AE8F0-33A5-0417-027F-AA14E63797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933" t="2600" r="8047" b="8023"/>
            <a:stretch>
              <a:fillRect/>
            </a:stretch>
          </p:blipFill>
          <p:spPr>
            <a:xfrm>
              <a:off x="1909935" y="1412803"/>
              <a:ext cx="1620000" cy="1620000"/>
            </a:xfrm>
            <a:prstGeom prst="ellipse">
              <a:avLst/>
            </a:prstGeom>
          </p:spPr>
        </p:pic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6A6A3364-31B5-5D08-5344-F8D15DBC9A23}"/>
                </a:ext>
              </a:extLst>
            </p:cNvPr>
            <p:cNvSpPr txBox="1"/>
            <p:nvPr/>
          </p:nvSpPr>
          <p:spPr>
            <a:xfrm>
              <a:off x="1909935" y="3602044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生活、生態</a:t>
              </a:r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3EFA3084-B4B3-24E3-552C-6673A68FE3AF}"/>
                </a:ext>
              </a:extLst>
            </p:cNvPr>
            <p:cNvSpPr txBox="1"/>
            <p:nvPr/>
          </p:nvSpPr>
          <p:spPr>
            <a:xfrm>
              <a:off x="1889470" y="4060083"/>
              <a:ext cx="1620000" cy="22099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作家、自然觀察解說員，長期走訪台灣農村，深耕生態觀察與人文地景。</a:t>
              </a:r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3564BE83-B730-A7F8-E9D6-890ECE2D579F}"/>
                </a:ext>
              </a:extLst>
            </p:cNvPr>
            <p:cNvSpPr txBox="1"/>
            <p:nvPr/>
          </p:nvSpPr>
          <p:spPr>
            <a:xfrm>
              <a:off x="2233677" y="3165023"/>
              <a:ext cx="9315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劉克襄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4E83EA6A-4A40-6B2F-E3F4-648D49FA745C}"/>
              </a:ext>
            </a:extLst>
          </p:cNvPr>
          <p:cNvGrpSpPr/>
          <p:nvPr/>
        </p:nvGrpSpPr>
        <p:grpSpPr>
          <a:xfrm>
            <a:off x="4166391" y="1376363"/>
            <a:ext cx="1901701" cy="4692957"/>
            <a:chOff x="4065351" y="1412803"/>
            <a:chExt cx="1901701" cy="4692957"/>
          </a:xfrm>
        </p:grpSpPr>
        <p:sp>
          <p:nvSpPr>
            <p:cNvPr id="13" name="矩形: 圓角 12">
              <a:extLst>
                <a:ext uri="{FF2B5EF4-FFF2-40B4-BE49-F238E27FC236}">
                  <a16:creationId xmlns:a16="http://schemas.microsoft.com/office/drawing/2014/main" id="{BA2232B6-5858-DB4D-FA60-97A12EA24FD3}"/>
                </a:ext>
              </a:extLst>
            </p:cNvPr>
            <p:cNvSpPr/>
            <p:nvPr/>
          </p:nvSpPr>
          <p:spPr>
            <a:xfrm>
              <a:off x="4065351" y="2889584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E0E9EE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E1E0161-C4EE-9320-C694-E19F70333D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206" t="834" r="24973" b="1"/>
            <a:stretch>
              <a:fillRect/>
            </a:stretch>
          </p:blipFill>
          <p:spPr>
            <a:xfrm>
              <a:off x="4206202" y="1412803"/>
              <a:ext cx="1620000" cy="1620000"/>
            </a:xfrm>
            <a:prstGeom prst="ellipse">
              <a:avLst/>
            </a:prstGeom>
          </p:spPr>
        </p:pic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5D13FA02-AFF0-1FCB-6FDF-B2ADD497C6B5}"/>
                </a:ext>
              </a:extLst>
            </p:cNvPr>
            <p:cNvSpPr txBox="1"/>
            <p:nvPr/>
          </p:nvSpPr>
          <p:spPr>
            <a:xfrm>
              <a:off x="4317701" y="3602044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生態、生活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D1F8CD1F-8B7A-0A9C-30D7-4F208CBFD9DD}"/>
                </a:ext>
              </a:extLst>
            </p:cNvPr>
            <p:cNvSpPr txBox="1"/>
            <p:nvPr/>
          </p:nvSpPr>
          <p:spPr>
            <a:xfrm>
              <a:off x="4206202" y="4060083"/>
              <a:ext cx="1760850" cy="1850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荒野保護協會榮譽理事長，專注環境教育、生態保育與永續生活。</a:t>
              </a: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B0D42625-A35B-DD1D-A74C-4BCCE5F6BD83}"/>
                </a:ext>
              </a:extLst>
            </p:cNvPr>
            <p:cNvSpPr txBox="1"/>
            <p:nvPr/>
          </p:nvSpPr>
          <p:spPr>
            <a:xfrm>
              <a:off x="4550408" y="3144005"/>
              <a:ext cx="9315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李偉文</a:t>
              </a: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EC7509C8-A50A-9BB7-EAFA-DB1AEBF75377}"/>
              </a:ext>
            </a:extLst>
          </p:cNvPr>
          <p:cNvGrpSpPr/>
          <p:nvPr/>
        </p:nvGrpSpPr>
        <p:grpSpPr>
          <a:xfrm>
            <a:off x="6342139" y="1376363"/>
            <a:ext cx="1901701" cy="4679814"/>
            <a:chOff x="8486354" y="1425946"/>
            <a:chExt cx="1901701" cy="4679814"/>
          </a:xfrm>
        </p:grpSpPr>
        <p:sp>
          <p:nvSpPr>
            <p:cNvPr id="15" name="矩形: 圓角 14">
              <a:extLst>
                <a:ext uri="{FF2B5EF4-FFF2-40B4-BE49-F238E27FC236}">
                  <a16:creationId xmlns:a16="http://schemas.microsoft.com/office/drawing/2014/main" id="{023BCBDE-E7E4-9343-047F-DC20525FC843}"/>
                </a:ext>
              </a:extLst>
            </p:cNvPr>
            <p:cNvSpPr/>
            <p:nvPr/>
          </p:nvSpPr>
          <p:spPr>
            <a:xfrm>
              <a:off x="8486354" y="2889584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36375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7705D6B3-235B-4B58-6F25-1435B8305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307" t="14118" r="20241" b="22973"/>
            <a:stretch>
              <a:fillRect/>
            </a:stretch>
          </p:blipFill>
          <p:spPr>
            <a:xfrm>
              <a:off x="8697365" y="1425946"/>
              <a:ext cx="1620000" cy="1620000"/>
            </a:xfrm>
            <a:prstGeom prst="ellipse">
              <a:avLst/>
            </a:prstGeom>
          </p:spPr>
        </p:pic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DF2C5F66-2084-5412-2C97-BE8DFC63404A}"/>
                </a:ext>
              </a:extLst>
            </p:cNvPr>
            <p:cNvSpPr txBox="1"/>
            <p:nvPr/>
          </p:nvSpPr>
          <p:spPr>
            <a:xfrm>
              <a:off x="8767526" y="3602044"/>
              <a:ext cx="14796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生活、生態</a:t>
              </a: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1E75801C-1F5F-D527-97FD-1DCFAC79AFED}"/>
                </a:ext>
              </a:extLst>
            </p:cNvPr>
            <p:cNvSpPr txBox="1"/>
            <p:nvPr/>
          </p:nvSpPr>
          <p:spPr>
            <a:xfrm>
              <a:off x="8651980" y="4060083"/>
              <a:ext cx="1595225" cy="1850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臺大園藝暨景觀系教授，專長景觀美學、農村空間規劃與綠色照顧。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DCCE348C-7BB1-B06E-FBA5-D3622D4C058C}"/>
                </a:ext>
              </a:extLst>
            </p:cNvPr>
            <p:cNvSpPr txBox="1"/>
            <p:nvPr/>
          </p:nvSpPr>
          <p:spPr>
            <a:xfrm>
              <a:off x="9026737" y="3103530"/>
              <a:ext cx="9315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張育森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D7CD1BA5-3AD2-24B6-B647-D9FC54371FF9}"/>
              </a:ext>
            </a:extLst>
          </p:cNvPr>
          <p:cNvGrpSpPr/>
          <p:nvPr/>
        </p:nvGrpSpPr>
        <p:grpSpPr>
          <a:xfrm>
            <a:off x="8539140" y="1405155"/>
            <a:ext cx="1901701" cy="4685378"/>
            <a:chOff x="6275852" y="1420382"/>
            <a:chExt cx="1901701" cy="4685378"/>
          </a:xfrm>
        </p:grpSpPr>
        <p:sp>
          <p:nvSpPr>
            <p:cNvPr id="16" name="矩形: 圓角 15">
              <a:extLst>
                <a:ext uri="{FF2B5EF4-FFF2-40B4-BE49-F238E27FC236}">
                  <a16:creationId xmlns:a16="http://schemas.microsoft.com/office/drawing/2014/main" id="{82B7E282-DB2C-9AC6-BD20-082D85DF95A8}"/>
                </a:ext>
              </a:extLst>
            </p:cNvPr>
            <p:cNvSpPr/>
            <p:nvPr/>
          </p:nvSpPr>
          <p:spPr>
            <a:xfrm>
              <a:off x="6275852" y="2889584"/>
              <a:ext cx="1901701" cy="3216176"/>
            </a:xfrm>
            <a:prstGeom prst="roundRect">
              <a:avLst/>
            </a:prstGeom>
            <a:gradFill>
              <a:gsLst>
                <a:gs pos="0">
                  <a:srgbClr val="070506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0F5BC63C-15BA-CEE8-964A-E7FF343885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5200" t="7195" r="6807" b="46259"/>
            <a:stretch>
              <a:fillRect/>
            </a:stretch>
          </p:blipFill>
          <p:spPr>
            <a:xfrm>
              <a:off x="6502468" y="1420382"/>
              <a:ext cx="1620000" cy="1620000"/>
            </a:xfrm>
            <a:prstGeom prst="ellipse">
              <a:avLst/>
            </a:prstGeom>
          </p:spPr>
        </p:pic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7B2AA5BB-C54E-D7A9-543E-58CB555150E8}"/>
                </a:ext>
              </a:extLst>
            </p:cNvPr>
            <p:cNvSpPr txBox="1"/>
            <p:nvPr/>
          </p:nvSpPr>
          <p:spPr>
            <a:xfrm>
              <a:off x="6528202" y="3602044"/>
              <a:ext cx="1397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生活、生產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046847A9-BCF8-E36C-39B5-969968D01F14}"/>
                </a:ext>
              </a:extLst>
            </p:cNvPr>
            <p:cNvSpPr txBox="1"/>
            <p:nvPr/>
          </p:nvSpPr>
          <p:spPr>
            <a:xfrm>
              <a:off x="6419422" y="4060083"/>
              <a:ext cx="1620000" cy="18508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朝陽科大設計學院院長，專精休閒遊憩規劃與農村空間美學。</a:t>
              </a:r>
            </a:p>
          </p:txBody>
        </p:sp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BF678D8A-63F8-9C82-FC6F-84F1384E0339}"/>
                </a:ext>
              </a:extLst>
            </p:cNvPr>
            <p:cNvSpPr txBox="1"/>
            <p:nvPr/>
          </p:nvSpPr>
          <p:spPr>
            <a:xfrm>
              <a:off x="6760909" y="3103530"/>
              <a:ext cx="9315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歐聖榮</a:t>
              </a:r>
            </a:p>
          </p:txBody>
        </p:sp>
      </p:grpSp>
      <p:sp>
        <p:nvSpPr>
          <p:cNvPr id="4" name="投影片編號版面配置區 1">
            <a:extLst>
              <a:ext uri="{FF2B5EF4-FFF2-40B4-BE49-F238E27FC236}">
                <a16:creationId xmlns:a16="http://schemas.microsoft.com/office/drawing/2014/main" id="{D58272C4-F077-AB27-8F91-198B15AFB3BF}"/>
              </a:ext>
            </a:extLst>
          </p:cNvPr>
          <p:cNvSpPr txBox="1">
            <a:spLocks/>
          </p:cNvSpPr>
          <p:nvPr/>
        </p:nvSpPr>
        <p:spPr>
          <a:xfrm>
            <a:off x="9319571" y="650177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5B8AB62-7C9F-3D41-A84C-A95AD0B8E880}" type="slidenum">
              <a:rPr kumimoji="1" lang="zh-TW" altLang="en-US" b="1" smtClean="0">
                <a:solidFill>
                  <a:srgbClr val="0B1828"/>
                </a:solidFill>
              </a:rPr>
              <a:pPr algn="r"/>
              <a:t>18</a:t>
            </a:fld>
            <a:endParaRPr kumimoji="1" lang="zh-TW" altLang="en-US" b="1" dirty="0">
              <a:solidFill>
                <a:srgbClr val="0B18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50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17191-A4F4-6066-1CDD-45AF673BD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BEB1BF6-08FD-FA1B-4D8D-46D2D2A43C27}"/>
              </a:ext>
            </a:extLst>
          </p:cNvPr>
          <p:cNvSpPr txBox="1"/>
          <p:nvPr/>
        </p:nvSpPr>
        <p:spPr>
          <a:xfrm>
            <a:off x="1249466" y="2699603"/>
            <a:ext cx="100558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「金牌農村」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頂級榮譽與實質獎勵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8">
            <a:extLst>
              <a:ext uri="{FF2B5EF4-FFF2-40B4-BE49-F238E27FC236}">
                <a16:creationId xmlns:a16="http://schemas.microsoft.com/office/drawing/2014/main" id="{D61DC59C-3397-B13C-E83B-971E6F5C0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068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CF708E7-68EE-155E-CD1F-605A64FF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20</a:t>
            </a:fld>
            <a:endParaRPr kumimoji="1"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02F1C23-F811-0492-D19A-15C1C862A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2" t="8308" r="5830" b="144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066ADD4-C1FC-7CFB-9D1D-944CB616F9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37" t="3195" r="11054" b="4722"/>
          <a:stretch>
            <a:fillRect/>
          </a:stretch>
        </p:blipFill>
        <p:spPr>
          <a:xfrm>
            <a:off x="11435642" y="5368571"/>
            <a:ext cx="705558" cy="705558"/>
          </a:xfrm>
          <a:prstGeom prst="ellipse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161CB1A-8274-1017-F3A1-9847FD0AD0BB}"/>
              </a:ext>
            </a:extLst>
          </p:cNvPr>
          <p:cNvSpPr/>
          <p:nvPr/>
        </p:nvSpPr>
        <p:spPr>
          <a:xfrm>
            <a:off x="7962900" y="571500"/>
            <a:ext cx="203200" cy="2857500"/>
          </a:xfrm>
          <a:prstGeom prst="rect">
            <a:avLst/>
          </a:prstGeom>
          <a:solidFill>
            <a:srgbClr val="0B1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3209D868-91E6-2BF3-51D5-05C269EB5D98}"/>
              </a:ext>
            </a:extLst>
          </p:cNvPr>
          <p:cNvSpPr/>
          <p:nvPr/>
        </p:nvSpPr>
        <p:spPr>
          <a:xfrm>
            <a:off x="4470400" y="6311900"/>
            <a:ext cx="3492500" cy="501650"/>
          </a:xfrm>
          <a:prstGeom prst="roundRect">
            <a:avLst/>
          </a:prstGeom>
          <a:solidFill>
            <a:srgbClr val="0D23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33B2D08-B7E4-AD0C-8938-55D5B75709BE}"/>
              </a:ext>
            </a:extLst>
          </p:cNvPr>
          <p:cNvSpPr txBox="1"/>
          <p:nvPr/>
        </p:nvSpPr>
        <p:spPr>
          <a:xfrm>
            <a:off x="298450" y="5913507"/>
            <a:ext cx="11595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「金牌農村」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是這輩子靠總統、副總統最近的時候</a:t>
            </a:r>
          </a:p>
        </p:txBody>
      </p:sp>
      <p:sp>
        <p:nvSpPr>
          <p:cNvPr id="13" name="投影片編號版面配置區 8">
            <a:extLst>
              <a:ext uri="{FF2B5EF4-FFF2-40B4-BE49-F238E27FC236}">
                <a16:creationId xmlns:a16="http://schemas.microsoft.com/office/drawing/2014/main" id="{317CA753-B51D-FC44-44E2-A2B8883AAD99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20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56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4EBE8-7840-4C84-FD8F-B7EA5BFAF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>
            <a:extLst>
              <a:ext uri="{FF2B5EF4-FFF2-40B4-BE49-F238E27FC236}">
                <a16:creationId xmlns:a16="http://schemas.microsoft.com/office/drawing/2014/main" id="{14A460FF-1B16-7400-0AF7-94BC8261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387" y="1463967"/>
            <a:ext cx="4334377" cy="1222029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D8232BC-A493-7139-3C73-1A31A3FFEB56}"/>
              </a:ext>
            </a:extLst>
          </p:cNvPr>
          <p:cNvSpPr txBox="1"/>
          <p:nvPr/>
        </p:nvSpPr>
        <p:spPr>
          <a:xfrm>
            <a:off x="980700" y="2807461"/>
            <a:ext cx="2977660" cy="3132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透過國際交流提升農村國際視野。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臺灣與德國首次建立實質官方合作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農村發展與創新合作共同意向宣言」</a:t>
            </a:r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（JDI）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強化對外交流與學習回饋機制。</a:t>
            </a:r>
          </a:p>
        </p:txBody>
      </p: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09D74324-A409-7D0C-BCF3-8C53EBC1C773}"/>
              </a:ext>
            </a:extLst>
          </p:cNvPr>
          <p:cNvSpPr/>
          <p:nvPr/>
        </p:nvSpPr>
        <p:spPr>
          <a:xfrm>
            <a:off x="802655" y="1429174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8F55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B974995-C5AD-15F1-5F96-754097B40065}"/>
              </a:ext>
            </a:extLst>
          </p:cNvPr>
          <p:cNvSpPr txBox="1"/>
          <p:nvPr/>
        </p:nvSpPr>
        <p:spPr>
          <a:xfrm>
            <a:off x="1057708" y="1550639"/>
            <a:ext cx="25950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農村政策發展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官方正式合作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87734A8A-BD0D-1352-7088-F6DB41784211}"/>
              </a:ext>
            </a:extLst>
          </p:cNvPr>
          <p:cNvGrpSpPr/>
          <p:nvPr/>
        </p:nvGrpSpPr>
        <p:grpSpPr>
          <a:xfrm>
            <a:off x="4481532" y="4627673"/>
            <a:ext cx="1933210" cy="1767970"/>
            <a:chOff x="4656624" y="1666442"/>
            <a:chExt cx="4900616" cy="4493086"/>
          </a:xfrm>
        </p:grpSpPr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742EC742-90EA-9BFC-8E15-641ECE2F2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67" t="71966" r="23703" b="10185"/>
            <a:stretch>
              <a:fillRect/>
            </a:stretch>
          </p:blipFill>
          <p:spPr>
            <a:xfrm>
              <a:off x="4667740" y="4935447"/>
              <a:ext cx="4889500" cy="1224081"/>
            </a:xfrm>
            <a:prstGeom prst="trapezoid">
              <a:avLst>
                <a:gd name="adj" fmla="val 49756"/>
              </a:avLst>
            </a:prstGeom>
            <a:scene3d>
              <a:camera prst="orthographicFront">
                <a:rot lat="3000000" lon="0" rev="0"/>
              </a:camera>
              <a:lightRig rig="threePt" dir="t"/>
            </a:scene3d>
          </p:spPr>
        </p:pic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D19E47C8-1E1C-561B-0DAA-A76B70B17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56624" y="1666442"/>
              <a:ext cx="4879260" cy="4279929"/>
            </a:xfrm>
            <a:prstGeom prst="trapezoid">
              <a:avLst/>
            </a:prstGeom>
          </p:spPr>
        </p:pic>
      </p:grpSp>
      <p:pic>
        <p:nvPicPr>
          <p:cNvPr id="23" name="圖片 22">
            <a:extLst>
              <a:ext uri="{FF2B5EF4-FFF2-40B4-BE49-F238E27FC236}">
                <a16:creationId xmlns:a16="http://schemas.microsoft.com/office/drawing/2014/main" id="{6356A785-524B-A931-1678-307AD38E333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1869" b="9364"/>
          <a:stretch>
            <a:fillRect/>
          </a:stretch>
        </p:blipFill>
        <p:spPr>
          <a:xfrm>
            <a:off x="8903727" y="1429174"/>
            <a:ext cx="2755631" cy="1391868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45713E5B-18D8-EF2A-DBFA-3419ED3EE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3727" y="2881629"/>
            <a:ext cx="2755631" cy="1625994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id="{87876416-C9A9-1EFF-32A2-B5AF1946CABF}"/>
              </a:ext>
            </a:extLst>
          </p:cNvPr>
          <p:cNvSpPr txBox="1"/>
          <p:nvPr/>
        </p:nvSpPr>
        <p:spPr>
          <a:xfrm>
            <a:off x="8897893" y="4154554"/>
            <a:ext cx="2786107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締結姊妹村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5986557B-B09F-AEAC-BC2E-0C5E045FFD6D}"/>
              </a:ext>
            </a:extLst>
          </p:cNvPr>
          <p:cNvSpPr txBox="1"/>
          <p:nvPr/>
        </p:nvSpPr>
        <p:spPr>
          <a:xfrm>
            <a:off x="8903726" y="2452948"/>
            <a:ext cx="2755631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德國現地參訪</a:t>
            </a:r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7314D478-DE1E-9241-0AA3-84C36E14AC8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361"/>
          <a:stretch>
            <a:fillRect/>
          </a:stretch>
        </p:blipFill>
        <p:spPr>
          <a:xfrm>
            <a:off x="6430211" y="4684662"/>
            <a:ext cx="2422970" cy="1621231"/>
          </a:xfrm>
          <a:prstGeom prst="rect">
            <a:avLst/>
          </a:prstGeom>
        </p:spPr>
      </p:pic>
      <p:sp>
        <p:nvSpPr>
          <p:cNvPr id="37" name="文字方塊 36">
            <a:extLst>
              <a:ext uri="{FF2B5EF4-FFF2-40B4-BE49-F238E27FC236}">
                <a16:creationId xmlns:a16="http://schemas.microsoft.com/office/drawing/2014/main" id="{D7E7F309-BCD0-0CC7-7D92-B80C7E4CCF50}"/>
              </a:ext>
            </a:extLst>
          </p:cNvPr>
          <p:cNvSpPr txBox="1"/>
          <p:nvPr/>
        </p:nvSpPr>
        <p:spPr>
          <a:xfrm>
            <a:off x="4457638" y="5993366"/>
            <a:ext cx="1935869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雙方大使簽訂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JDI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35EB239D-65F0-105E-3F0D-25EEAB723040}"/>
              </a:ext>
            </a:extLst>
          </p:cNvPr>
          <p:cNvSpPr txBox="1"/>
          <p:nvPr/>
        </p:nvSpPr>
        <p:spPr>
          <a:xfrm>
            <a:off x="6423944" y="6039532"/>
            <a:ext cx="2444705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德國大使參加第四屆起跑記者會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0DF6E78-0D13-5D49-0A0F-05D2A8DF5A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3384" r="10238" b="15088"/>
          <a:stretch>
            <a:fillRect/>
          </a:stretch>
        </p:blipFill>
        <p:spPr>
          <a:xfrm>
            <a:off x="4481532" y="2504746"/>
            <a:ext cx="4367968" cy="2112879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CC395935-0D1A-71A7-A4AA-677D080CA06C}"/>
              </a:ext>
            </a:extLst>
          </p:cNvPr>
          <p:cNvSpPr txBox="1"/>
          <p:nvPr/>
        </p:nvSpPr>
        <p:spPr>
          <a:xfrm>
            <a:off x="4481532" y="4249819"/>
            <a:ext cx="4367968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臺灣德國農村發展合作論壇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(114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CA434C3A-D1E8-7BA6-00DA-3239DFD70A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7" t="-3" r="612" b="14838"/>
          <a:stretch>
            <a:fillRect/>
          </a:stretch>
        </p:blipFill>
        <p:spPr>
          <a:xfrm>
            <a:off x="8915932" y="4566971"/>
            <a:ext cx="2743200" cy="1738921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AE0C754E-B0BE-DD6B-78D7-9BA9E2113D82}"/>
              </a:ext>
            </a:extLst>
          </p:cNvPr>
          <p:cNvSpPr txBox="1"/>
          <p:nvPr/>
        </p:nvSpPr>
        <p:spPr>
          <a:xfrm>
            <a:off x="8892543" y="5936560"/>
            <a:ext cx="2786107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德國農村回訪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60A0207-D0C5-1FBA-2F26-0BF029664F1C}"/>
              </a:ext>
            </a:extLst>
          </p:cNvPr>
          <p:cNvSpPr txBox="1"/>
          <p:nvPr/>
        </p:nvSpPr>
        <p:spPr>
          <a:xfrm>
            <a:off x="1188421" y="490210"/>
            <a:ext cx="10435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3600" b="1" u="sng" dirty="0">
                <a:solidFill>
                  <a:srgbClr val="66905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「金牌農村」</a:t>
            </a:r>
            <a:r>
              <a:rPr lang="zh-TW" altLang="en-US" sz="3600" b="1" u="sng" dirty="0">
                <a:solidFill>
                  <a:srgbClr val="66905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是相互學習德國官方農村政策的機會</a:t>
            </a:r>
          </a:p>
        </p:txBody>
      </p:sp>
      <p:sp>
        <p:nvSpPr>
          <p:cNvPr id="10" name="投影片編號版面配置區 8">
            <a:extLst>
              <a:ext uri="{FF2B5EF4-FFF2-40B4-BE49-F238E27FC236}">
                <a16:creationId xmlns:a16="http://schemas.microsoft.com/office/drawing/2014/main" id="{4D518903-5D58-5903-9D2A-0AD039904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21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047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246FE-BAD0-B545-F95D-B5A8D5AAE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F562334-A446-D2FF-37A8-5A47A49D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A436-CA96-2244-AF4B-2B6E212F0797}" type="slidenum">
              <a:rPr kumimoji="1" lang="zh-TW" altLang="en-US" smtClean="0"/>
              <a:t>22</a:t>
            </a:fld>
            <a:endParaRPr kumimoji="1" lang="zh-TW" altLang="en-US"/>
          </a:p>
        </p:txBody>
      </p:sp>
      <p:sp>
        <p:nvSpPr>
          <p:cNvPr id="5" name="投影片編號版面配置區 1">
            <a:extLst>
              <a:ext uri="{FF2B5EF4-FFF2-40B4-BE49-F238E27FC236}">
                <a16:creationId xmlns:a16="http://schemas.microsoft.com/office/drawing/2014/main" id="{342F80EE-B9AE-221C-BB87-ED909E728C60}"/>
              </a:ext>
            </a:extLst>
          </p:cNvPr>
          <p:cNvSpPr txBox="1">
            <a:spLocks/>
          </p:cNvSpPr>
          <p:nvPr/>
        </p:nvSpPr>
        <p:spPr>
          <a:xfrm>
            <a:off x="9429750" y="6420130"/>
            <a:ext cx="2743200" cy="247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EC5F91-2014-44CD-A3CA-CEAF389CFA05}" type="slidenum">
              <a:rPr lang="zh-TW" altLang="en-US" smtClean="0"/>
              <a:pPr/>
              <a:t>22</a:t>
            </a:fld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7EE1B6E-B6DC-56F0-0C9A-6A64BF1B7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5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3" name="接點: 肘形 12">
            <a:extLst>
              <a:ext uri="{FF2B5EF4-FFF2-40B4-BE49-F238E27FC236}">
                <a16:creationId xmlns:a16="http://schemas.microsoft.com/office/drawing/2014/main" id="{22DDBB76-7D4E-E9A3-A3DB-6AF09081D6DE}"/>
              </a:ext>
            </a:extLst>
          </p:cNvPr>
          <p:cNvCxnSpPr>
            <a:cxnSpLocks/>
          </p:cNvCxnSpPr>
          <p:nvPr/>
        </p:nvCxnSpPr>
        <p:spPr>
          <a:xfrm rot="10800000">
            <a:off x="5544457" y="4599878"/>
            <a:ext cx="5979886" cy="1107922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接點: 肘形 13">
            <a:extLst>
              <a:ext uri="{FF2B5EF4-FFF2-40B4-BE49-F238E27FC236}">
                <a16:creationId xmlns:a16="http://schemas.microsoft.com/office/drawing/2014/main" id="{E93CF29F-F64C-703D-1B70-3AF53BFE0921}"/>
              </a:ext>
            </a:extLst>
          </p:cNvPr>
          <p:cNvCxnSpPr>
            <a:cxnSpLocks/>
          </p:cNvCxnSpPr>
          <p:nvPr/>
        </p:nvCxnSpPr>
        <p:spPr>
          <a:xfrm rot="10800000">
            <a:off x="4744861" y="4409378"/>
            <a:ext cx="7579077" cy="634131"/>
          </a:xfrm>
          <a:prstGeom prst="bentConnector3">
            <a:avLst>
              <a:gd name="adj1" fmla="val 52489"/>
            </a:avLst>
          </a:prstGeom>
          <a:ln w="28575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DDCBAF4A-F59B-ADFA-144F-85DEB796D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09" r="20464" b="19632"/>
          <a:stretch>
            <a:fillRect/>
          </a:stretch>
        </p:blipFill>
        <p:spPr>
          <a:xfrm>
            <a:off x="7271658" y="3756903"/>
            <a:ext cx="4981022" cy="310109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3000"/>
              </a:srgbClr>
            </a:outerShdw>
            <a:softEdge rad="0"/>
          </a:effectLst>
        </p:spPr>
      </p:pic>
      <p:sp>
        <p:nvSpPr>
          <p:cNvPr id="17" name="平行四邊形 16">
            <a:extLst>
              <a:ext uri="{FF2B5EF4-FFF2-40B4-BE49-F238E27FC236}">
                <a16:creationId xmlns:a16="http://schemas.microsoft.com/office/drawing/2014/main" id="{CA3E5F43-427D-1D87-38A3-DF52C25BFC33}"/>
              </a:ext>
            </a:extLst>
          </p:cNvPr>
          <p:cNvSpPr/>
          <p:nvPr/>
        </p:nvSpPr>
        <p:spPr>
          <a:xfrm>
            <a:off x="330201" y="0"/>
            <a:ext cx="9347200" cy="6858000"/>
          </a:xfrm>
          <a:prstGeom prst="parallelogram">
            <a:avLst>
              <a:gd name="adj" fmla="val 41258"/>
            </a:avLst>
          </a:prstGeom>
          <a:solidFill>
            <a:srgbClr val="0B1828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CF71CE96-BB23-BA9A-0CBE-96DE0190E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4552" y="2471219"/>
            <a:ext cx="207282" cy="2859272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E2DC8700-5C70-8B08-77F6-493CFE0B7047}"/>
              </a:ext>
            </a:extLst>
          </p:cNvPr>
          <p:cNvSpPr txBox="1"/>
          <p:nvPr/>
        </p:nvSpPr>
        <p:spPr>
          <a:xfrm>
            <a:off x="2772115" y="387337"/>
            <a:ext cx="65584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4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「金牌農村」</a:t>
            </a:r>
            <a:r>
              <a:rPr lang="zh-TW" altLang="en-US" sz="4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獎金與支持</a:t>
            </a:r>
            <a:endParaRPr lang="en-US" altLang="zh-TW" sz="4400" b="1" u="sng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7ADD38-11E8-75EB-2806-CA3AFC790053}"/>
              </a:ext>
            </a:extLst>
          </p:cNvPr>
          <p:cNvSpPr txBox="1"/>
          <p:nvPr/>
        </p:nvSpPr>
        <p:spPr>
          <a:xfrm>
            <a:off x="2364751" y="1796318"/>
            <a:ext cx="41390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實質獎勵金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:50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6E1F12F0-EE48-500E-B08C-728346A2D37F}"/>
              </a:ext>
            </a:extLst>
          </p:cNvPr>
          <p:cNvSpPr txBox="1"/>
          <p:nvPr/>
        </p:nvSpPr>
        <p:spPr>
          <a:xfrm>
            <a:off x="1956934" y="2725360"/>
            <a:ext cx="41390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推廣計畫</a:t>
            </a:r>
            <a:r>
              <a:rPr lang="en-US" altLang="zh-TW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:100</a:t>
            </a:r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9217CA4A-A6AF-6FE5-E6A3-9A27F238851E}"/>
              </a:ext>
            </a:extLst>
          </p:cNvPr>
          <p:cNvSpPr txBox="1"/>
          <p:nvPr/>
        </p:nvSpPr>
        <p:spPr>
          <a:xfrm>
            <a:off x="1465651" y="3645911"/>
            <a:ext cx="65584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縣府行銷推廣計畫優先核定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FA7A7E09-EAD5-3FDE-451D-75E1F63CE4D6}"/>
              </a:ext>
            </a:extLst>
          </p:cNvPr>
          <p:cNvSpPr txBox="1"/>
          <p:nvPr/>
        </p:nvSpPr>
        <p:spPr>
          <a:xfrm>
            <a:off x="1021501" y="4622540"/>
            <a:ext cx="5937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本署各項計畫支持協助</a:t>
            </a:r>
            <a:endParaRPr lang="en-US" altLang="zh-TW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41DF1868-FA7A-1E30-4CF9-48CEF3E10B70}"/>
              </a:ext>
            </a:extLst>
          </p:cNvPr>
          <p:cNvSpPr txBox="1"/>
          <p:nvPr/>
        </p:nvSpPr>
        <p:spPr>
          <a:xfrm>
            <a:off x="5565747" y="5551647"/>
            <a:ext cx="1876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以金牌為例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34" name="投影片編號版面配置區 8">
            <a:extLst>
              <a:ext uri="{FF2B5EF4-FFF2-40B4-BE49-F238E27FC236}">
                <a16:creationId xmlns:a16="http://schemas.microsoft.com/office/drawing/2014/main" id="{A7F7277E-2AFB-6339-B28C-7ABC2538588D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22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60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2A8F0-FF61-B219-F971-85F227629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E57F161E-7FD9-9508-95B7-AF0DE275F9CD}"/>
              </a:ext>
            </a:extLst>
          </p:cNvPr>
          <p:cNvSpPr txBox="1"/>
          <p:nvPr/>
        </p:nvSpPr>
        <p:spPr>
          <a:xfrm>
            <a:off x="1613064" y="2827566"/>
            <a:ext cx="96091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「金牌農村」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競賽第四屆制度優化</a:t>
            </a:r>
          </a:p>
        </p:txBody>
      </p:sp>
      <p:sp>
        <p:nvSpPr>
          <p:cNvPr id="3" name="投影片編號版面配置區 8">
            <a:extLst>
              <a:ext uri="{FF2B5EF4-FFF2-40B4-BE49-F238E27FC236}">
                <a16:creationId xmlns:a16="http://schemas.microsoft.com/office/drawing/2014/main" id="{B19E96E3-CF61-ED26-6B08-98BB1AD6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23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642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954D4-5E67-CC91-6CF9-817A85180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1EE04AD-38BA-04EA-BF05-BFA8CAC29FF3}"/>
              </a:ext>
            </a:extLst>
          </p:cNvPr>
          <p:cNvSpPr txBox="1"/>
          <p:nvPr/>
        </p:nvSpPr>
        <p:spPr>
          <a:xfrm>
            <a:off x="1921946" y="596212"/>
            <a:ext cx="96920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u="sng" dirty="0">
                <a:solidFill>
                  <a:srgbClr val="669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第四屆金牌農村競賽優化</a:t>
            </a:r>
            <a:r>
              <a:rPr lang="en-US" altLang="zh-TW" sz="3600" b="1" u="sng" dirty="0">
                <a:solidFill>
                  <a:srgbClr val="6690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-</a:t>
            </a:r>
            <a:r>
              <a:rPr lang="zh-TW" altLang="en-US" sz="3600" b="1" u="sng" dirty="0">
                <a:solidFill>
                  <a:srgbClr val="70AD47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競賽機制優化</a:t>
            </a:r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0D5339E6-310C-E528-F137-C8514D6BA40C}"/>
              </a:ext>
            </a:extLst>
          </p:cNvPr>
          <p:cNvSpPr/>
          <p:nvPr/>
        </p:nvSpPr>
        <p:spPr>
          <a:xfrm>
            <a:off x="1061785" y="1408331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385723"/>
          </a:solidFill>
          <a:ln>
            <a:solidFill>
              <a:srgbClr val="7C88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58AFD3BB-A3F2-53AF-1309-9B770C96FF97}"/>
              </a:ext>
            </a:extLst>
          </p:cNvPr>
          <p:cNvSpPr/>
          <p:nvPr/>
        </p:nvSpPr>
        <p:spPr>
          <a:xfrm>
            <a:off x="4643185" y="1408331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385723"/>
          </a:solidFill>
          <a:ln>
            <a:solidFill>
              <a:srgbClr val="7C88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手繪多邊形: 圖案 23">
            <a:extLst>
              <a:ext uri="{FF2B5EF4-FFF2-40B4-BE49-F238E27FC236}">
                <a16:creationId xmlns:a16="http://schemas.microsoft.com/office/drawing/2014/main" id="{6CB6342F-907D-C450-29AC-BAA5D2CA2A2C}"/>
              </a:ext>
            </a:extLst>
          </p:cNvPr>
          <p:cNvSpPr/>
          <p:nvPr/>
        </p:nvSpPr>
        <p:spPr>
          <a:xfrm>
            <a:off x="8224585" y="1408331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385723"/>
          </a:solidFill>
          <a:ln>
            <a:solidFill>
              <a:srgbClr val="7C88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4BFB250A-195B-C260-6D40-98FF7BC3D3B3}"/>
              </a:ext>
            </a:extLst>
          </p:cNvPr>
          <p:cNvSpPr txBox="1"/>
          <p:nvPr/>
        </p:nvSpPr>
        <p:spPr>
          <a:xfrm>
            <a:off x="1404098" y="1563298"/>
            <a:ext cx="26491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強化農村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社區主體性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7E45048B-BB6A-270B-8FAB-AC452471B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537" y="5625305"/>
            <a:ext cx="792359" cy="535378"/>
          </a:xfrm>
          <a:prstGeom prst="rect">
            <a:avLst/>
          </a:prstGeom>
        </p:spPr>
      </p:pic>
      <p:sp>
        <p:nvSpPr>
          <p:cNvPr id="30" name="文字方塊 29">
            <a:extLst>
              <a:ext uri="{FF2B5EF4-FFF2-40B4-BE49-F238E27FC236}">
                <a16:creationId xmlns:a16="http://schemas.microsoft.com/office/drawing/2014/main" id="{859CB24A-6B9C-A085-ABA1-2171E1B47AFC}"/>
              </a:ext>
            </a:extLst>
          </p:cNvPr>
          <p:cNvSpPr txBox="1"/>
          <p:nvPr/>
        </p:nvSpPr>
        <p:spPr>
          <a:xfrm>
            <a:off x="1239385" y="2581877"/>
            <a:ext cx="2868999" cy="3517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參賽單位以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農村社區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為主體。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確保參賽主體具備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長期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投入農村再生政策發展之實績。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確保參賽社區具永續經營的動能，而非為競賽而成立之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臨時性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組織。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10D6F4A8-772A-BD91-4889-D99E9304D7F0}"/>
              </a:ext>
            </a:extLst>
          </p:cNvPr>
          <p:cNvSpPr txBox="1"/>
          <p:nvPr/>
        </p:nvSpPr>
        <p:spPr>
          <a:xfrm>
            <a:off x="5141032" y="1563297"/>
            <a:ext cx="23380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精選獲獎名額提升含金量 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02244F83-1603-4810-645A-D38D97D40EF9}"/>
              </a:ext>
            </a:extLst>
          </p:cNvPr>
          <p:cNvSpPr txBox="1"/>
          <p:nvPr/>
        </p:nvSpPr>
        <p:spPr>
          <a:xfrm>
            <a:off x="4806975" y="2672370"/>
            <a:ext cx="3006170" cy="159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金、銀、銅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獎數量以</a:t>
            </a:r>
            <a:b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、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 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為限，確保頂尖典範地位。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刪除競賽優選獎項。</a:t>
            </a:r>
          </a:p>
        </p:txBody>
      </p:sp>
      <p:pic>
        <p:nvPicPr>
          <p:cNvPr id="45" name="圖片 44">
            <a:extLst>
              <a:ext uri="{FF2B5EF4-FFF2-40B4-BE49-F238E27FC236}">
                <a16:creationId xmlns:a16="http://schemas.microsoft.com/office/drawing/2014/main" id="{41072C61-BFDD-22A8-D0AB-EA8748E27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046" y="4756405"/>
            <a:ext cx="975445" cy="975445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446C9FE5-9FCF-F363-591A-6A0904DA6AD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67973" y="4756405"/>
            <a:ext cx="975445" cy="975445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8DCAEAEC-CEED-6AA3-EB69-5A72B38E163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53009" y="4756405"/>
            <a:ext cx="975445" cy="975445"/>
          </a:xfrm>
          <a:prstGeom prst="rect">
            <a:avLst/>
          </a:prstGeom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id="{58119BEE-2269-14E5-941C-F28534729532}"/>
              </a:ext>
            </a:extLst>
          </p:cNvPr>
          <p:cNvSpPr txBox="1"/>
          <p:nvPr/>
        </p:nvSpPr>
        <p:spPr>
          <a:xfrm>
            <a:off x="5219700" y="4857750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1654FE09-9BF5-5900-6DF0-206B5F81F5A1}"/>
              </a:ext>
            </a:extLst>
          </p:cNvPr>
          <p:cNvSpPr txBox="1"/>
          <p:nvPr/>
        </p:nvSpPr>
        <p:spPr>
          <a:xfrm>
            <a:off x="6139889" y="4876800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F592955C-0F04-0E78-EC87-2142F34343CC}"/>
              </a:ext>
            </a:extLst>
          </p:cNvPr>
          <p:cNvSpPr txBox="1"/>
          <p:nvPr/>
        </p:nvSpPr>
        <p:spPr>
          <a:xfrm>
            <a:off x="7077075" y="4886325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E3D10089-5CFB-E43F-1BC1-6B1710E2BC48}"/>
              </a:ext>
            </a:extLst>
          </p:cNvPr>
          <p:cNvSpPr txBox="1"/>
          <p:nvPr/>
        </p:nvSpPr>
        <p:spPr>
          <a:xfrm>
            <a:off x="9052957" y="1563297"/>
            <a:ext cx="17532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精簡評審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委員人數</a:t>
            </a:r>
          </a:p>
        </p:txBody>
      </p:sp>
      <p:pic>
        <p:nvPicPr>
          <p:cNvPr id="60" name="圖片 59">
            <a:extLst>
              <a:ext uri="{FF2B5EF4-FFF2-40B4-BE49-F238E27FC236}">
                <a16:creationId xmlns:a16="http://schemas.microsoft.com/office/drawing/2014/main" id="{F6D45A62-8862-01DD-11FA-7B3B4F76E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692" y="3261894"/>
            <a:ext cx="2068923" cy="1167700"/>
          </a:xfrm>
          <a:prstGeom prst="rect">
            <a:avLst/>
          </a:prstGeom>
        </p:spPr>
      </p:pic>
      <p:pic>
        <p:nvPicPr>
          <p:cNvPr id="62" name="圖片 61">
            <a:extLst>
              <a:ext uri="{FF2B5EF4-FFF2-40B4-BE49-F238E27FC236}">
                <a16:creationId xmlns:a16="http://schemas.microsoft.com/office/drawing/2014/main" id="{62FEE55C-C7C2-D997-54B4-EBFA65DDA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251" y="4510886"/>
            <a:ext cx="2964294" cy="1314615"/>
          </a:xfrm>
          <a:prstGeom prst="rect">
            <a:avLst/>
          </a:prstGeom>
        </p:spPr>
      </p:pic>
      <p:sp>
        <p:nvSpPr>
          <p:cNvPr id="64" name="文字方塊 63">
            <a:extLst>
              <a:ext uri="{FF2B5EF4-FFF2-40B4-BE49-F238E27FC236}">
                <a16:creationId xmlns:a16="http://schemas.microsoft.com/office/drawing/2014/main" id="{2D5B468D-D4D4-2C4D-5310-E86D4DF6734C}"/>
              </a:ext>
            </a:extLst>
          </p:cNvPr>
          <p:cNvSpPr txBox="1"/>
          <p:nvPr/>
        </p:nvSpPr>
        <p:spPr>
          <a:xfrm>
            <a:off x="8388375" y="2696171"/>
            <a:ext cx="3169960" cy="439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委員數由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人減至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8">
            <a:extLst>
              <a:ext uri="{FF2B5EF4-FFF2-40B4-BE49-F238E27FC236}">
                <a16:creationId xmlns:a16="http://schemas.microsoft.com/office/drawing/2014/main" id="{42D5377C-1E8C-F2EA-C095-8D2AD1A04DF7}"/>
              </a:ext>
            </a:extLst>
          </p:cNvPr>
          <p:cNvSpPr txBox="1">
            <a:spLocks/>
          </p:cNvSpPr>
          <p:nvPr/>
        </p:nvSpPr>
        <p:spPr>
          <a:xfrm>
            <a:off x="9434563" y="65444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FBA436-CA96-2244-AF4B-2B6E212F0797}" type="slidenum">
              <a:rPr kumimoji="1" lang="zh-TW" altLang="en-US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24</a:t>
            </a:fld>
            <a:endParaRPr kumimoji="1" lang="zh-TW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270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C8EBA-B5ED-7908-15CE-7C9FD2407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梯形 44">
            <a:extLst>
              <a:ext uri="{FF2B5EF4-FFF2-40B4-BE49-F238E27FC236}">
                <a16:creationId xmlns:a16="http://schemas.microsoft.com/office/drawing/2014/main" id="{6DFFF3AA-4082-3954-544D-C2B89545AB64}"/>
              </a:ext>
            </a:extLst>
          </p:cNvPr>
          <p:cNvSpPr/>
          <p:nvPr/>
        </p:nvSpPr>
        <p:spPr>
          <a:xfrm>
            <a:off x="5504362" y="4513136"/>
            <a:ext cx="5065484" cy="3488405"/>
          </a:xfrm>
          <a:prstGeom prst="trapezoid">
            <a:avLst/>
          </a:prstGeom>
          <a:gradFill>
            <a:gsLst>
              <a:gs pos="100000">
                <a:schemeClr val="bg2">
                  <a:lumMod val="50000"/>
                </a:schemeClr>
              </a:gs>
              <a:gs pos="0">
                <a:schemeClr val="accent5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>
              <a:rot lat="42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77938D7B-5A8A-B7C4-F863-F5DA55AEED40}"/>
              </a:ext>
            </a:extLst>
          </p:cNvPr>
          <p:cNvSpPr/>
          <p:nvPr/>
        </p:nvSpPr>
        <p:spPr>
          <a:xfrm>
            <a:off x="5930900" y="2276729"/>
            <a:ext cx="4457700" cy="3086100"/>
          </a:xfrm>
          <a:prstGeom prst="ellipse">
            <a:avLst/>
          </a:prstGeom>
          <a:solidFill>
            <a:srgbClr val="E7D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09A2B40-CA4C-17CD-8C99-F7D06A026C71}"/>
              </a:ext>
            </a:extLst>
          </p:cNvPr>
          <p:cNvSpPr txBox="1"/>
          <p:nvPr/>
        </p:nvSpPr>
        <p:spPr>
          <a:xfrm>
            <a:off x="1603410" y="635948"/>
            <a:ext cx="96920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u="sng" dirty="0">
                <a:solidFill>
                  <a:srgbClr val="66905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第四屆金牌農村競賽優化</a:t>
            </a:r>
            <a:r>
              <a:rPr lang="en-US" altLang="zh-TW" sz="3600" b="1" u="sng" dirty="0">
                <a:solidFill>
                  <a:srgbClr val="66905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</a:t>
            </a:r>
            <a:r>
              <a:rPr lang="zh-TW" altLang="en-US" sz="36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擴大民眾參與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8C159231-B979-A618-9258-0C3E8E9145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508"/>
          <a:stretch>
            <a:fillRect/>
          </a:stretch>
        </p:blipFill>
        <p:spPr>
          <a:xfrm>
            <a:off x="4899564" y="3966457"/>
            <a:ext cx="3268435" cy="2144724"/>
          </a:xfrm>
          <a:prstGeom prst="rect">
            <a:avLst/>
          </a:prstGeom>
        </p:spPr>
      </p:pic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98A68FD8-B38A-F3CB-80BB-A2D119A52CDD}"/>
              </a:ext>
            </a:extLst>
          </p:cNvPr>
          <p:cNvSpPr/>
          <p:nvPr/>
        </p:nvSpPr>
        <p:spPr>
          <a:xfrm>
            <a:off x="1082210" y="1567323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385723"/>
          </a:solidFill>
          <a:ln>
            <a:solidFill>
              <a:srgbClr val="7C88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8C5CCB81-6B3C-2935-3ADC-9177C59925A7}"/>
              </a:ext>
            </a:extLst>
          </p:cNvPr>
          <p:cNvSpPr txBox="1"/>
          <p:nvPr/>
        </p:nvSpPr>
        <p:spPr>
          <a:xfrm>
            <a:off x="1565815" y="1680175"/>
            <a:ext cx="23665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新增規劃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社區成果展</a:t>
            </a:r>
            <a:endParaRPr lang="zh-TW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825F6BC3-1684-421A-7B8A-283A7C448610}"/>
              </a:ext>
            </a:extLst>
          </p:cNvPr>
          <p:cNvSpPr txBox="1"/>
          <p:nvPr/>
        </p:nvSpPr>
        <p:spPr>
          <a:xfrm>
            <a:off x="1216456" y="2887160"/>
            <a:ext cx="2978173" cy="3132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頒獎典禮會場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新增規畫「金牌微策展」。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ts val="3000"/>
              </a:lnSpc>
              <a:buSzPct val="67000"/>
              <a:buFont typeface="Wingdings" panose="05000000000000000000" pitchFamily="2" charset="2"/>
              <a:buChar char="l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將獲獎農村之特色風貌轉化為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沉浸式體驗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空間，使大眾能更直觀且深刻感受臺灣農村之美，擴大金牌農村品牌行銷能量。</a:t>
            </a: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8A480158-384F-AAC3-6B9E-3492A2872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435" y="3966458"/>
            <a:ext cx="3222366" cy="2148244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4BDCCDEC-7699-50AC-AC1F-3EDEE7403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760" y="3429000"/>
            <a:ext cx="6020640" cy="3762900"/>
          </a:xfrm>
          <a:prstGeom prst="rect">
            <a:avLst/>
          </a:prstGeom>
          <a:effectLst>
            <a:outerShdw blurRad="50800" dist="50800" dir="5400000" sx="103000" sy="103000" algn="ctr" rotWithShape="0">
              <a:srgbClr val="000000">
                <a:alpha val="61000"/>
              </a:srgbClr>
            </a:outerShdw>
          </a:effectLst>
        </p:spPr>
      </p:pic>
      <p:pic>
        <p:nvPicPr>
          <p:cNvPr id="2" name="圖片 1" descr="第三屆金牌農村競賽全國決賽初審西門紅樓大進擊！(農業部全球資訊網)">
            <a:extLst>
              <a:ext uri="{FF2B5EF4-FFF2-40B4-BE49-F238E27FC236}">
                <a16:creationId xmlns:a16="http://schemas.microsoft.com/office/drawing/2014/main" id="{659553C6-5180-CA03-B94D-6BF5E9BCE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9564" y="1646548"/>
            <a:ext cx="3278902" cy="2189036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342D9BF-A319-8EBE-9E26-8E6B03C5B5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684" y="1641675"/>
            <a:ext cx="3203116" cy="2189036"/>
          </a:xfrm>
          <a:prstGeom prst="rect">
            <a:avLst/>
          </a:prstGeom>
        </p:spPr>
      </p:pic>
      <p:sp>
        <p:nvSpPr>
          <p:cNvPr id="4" name="投影片編號版面配置區 8">
            <a:extLst>
              <a:ext uri="{FF2B5EF4-FFF2-40B4-BE49-F238E27FC236}">
                <a16:creationId xmlns:a16="http://schemas.microsoft.com/office/drawing/2014/main" id="{F8BB1A3E-67EC-D0FE-2CED-53B254FEB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25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55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EA536-AA86-B32E-6C5E-63C89C20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圖片 38">
            <a:extLst>
              <a:ext uri="{FF2B5EF4-FFF2-40B4-BE49-F238E27FC236}">
                <a16:creationId xmlns:a16="http://schemas.microsoft.com/office/drawing/2014/main" id="{08DC04EE-072B-1CC9-55F7-86EBCE8A8A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1" t="9323" r="-601" b="6313"/>
          <a:stretch>
            <a:fillRect/>
          </a:stretch>
        </p:blipFill>
        <p:spPr>
          <a:xfrm>
            <a:off x="4708480" y="1510561"/>
            <a:ext cx="6301503" cy="2990756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8B3371A-E85D-A04B-1A95-E6C7FB7A9CE6}"/>
              </a:ext>
            </a:extLst>
          </p:cNvPr>
          <p:cNvSpPr txBox="1"/>
          <p:nvPr/>
        </p:nvSpPr>
        <p:spPr>
          <a:xfrm>
            <a:off x="1440853" y="533719"/>
            <a:ext cx="96920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1" u="sng" dirty="0">
                <a:solidFill>
                  <a:srgbClr val="66905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第四屆金牌農村競賽優化</a:t>
            </a:r>
            <a:r>
              <a:rPr lang="en-US" altLang="zh-TW" sz="3600" b="1" u="sng" dirty="0">
                <a:solidFill>
                  <a:srgbClr val="66905C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-</a:t>
            </a:r>
            <a:r>
              <a:rPr lang="zh-TW" altLang="en-US" sz="3600" b="1" u="sng" dirty="0">
                <a:solidFill>
                  <a:srgbClr val="70AD47">
                    <a:lumMod val="50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深化國際交流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F0A60D8-D887-6929-D2E5-6C88ABC852AD}"/>
              </a:ext>
            </a:extLst>
          </p:cNvPr>
          <p:cNvSpPr txBox="1"/>
          <p:nvPr/>
        </p:nvSpPr>
        <p:spPr>
          <a:xfrm>
            <a:off x="1336842" y="2767980"/>
            <a:ext cx="3024099" cy="2805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由金、銀、銅獲獎社區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各派 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代表參與。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透過成員精簡，減輕德國接待壓力，提升參訪精緻度與學習成效。</a:t>
            </a: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C37FC758-98F6-0E23-835B-BA83EAEE66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556"/>
          <a:stretch>
            <a:fillRect/>
          </a:stretch>
        </p:blipFill>
        <p:spPr>
          <a:xfrm>
            <a:off x="6961342" y="4557873"/>
            <a:ext cx="2487458" cy="1523485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10F52C81-F95E-E9D7-6B33-13C08D3CB8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511"/>
          <a:stretch>
            <a:fillRect/>
          </a:stretch>
        </p:blipFill>
        <p:spPr>
          <a:xfrm>
            <a:off x="4675987" y="4540647"/>
            <a:ext cx="2285355" cy="1540711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447D6FC2-EF1B-A083-8782-4E30F518A0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7478"/>
          <a:stretch>
            <a:fillRect/>
          </a:stretch>
        </p:blipFill>
        <p:spPr>
          <a:xfrm>
            <a:off x="9448800" y="4540647"/>
            <a:ext cx="2199857" cy="1540712"/>
          </a:xfrm>
          <a:prstGeom prst="rect">
            <a:avLst/>
          </a:prstGeom>
        </p:spPr>
      </p:pic>
      <p:sp>
        <p:nvSpPr>
          <p:cNvPr id="28" name="手繪多邊形: 圖案 27">
            <a:extLst>
              <a:ext uri="{FF2B5EF4-FFF2-40B4-BE49-F238E27FC236}">
                <a16:creationId xmlns:a16="http://schemas.microsoft.com/office/drawing/2014/main" id="{81658BE1-7A8D-AC64-0E0E-EE834C37DF9D}"/>
              </a:ext>
            </a:extLst>
          </p:cNvPr>
          <p:cNvSpPr/>
          <p:nvPr/>
        </p:nvSpPr>
        <p:spPr>
          <a:xfrm>
            <a:off x="1200961" y="1482608"/>
            <a:ext cx="3333750" cy="4813720"/>
          </a:xfrm>
          <a:custGeom>
            <a:avLst/>
            <a:gdLst>
              <a:gd name="csX0" fmla="*/ 643851 w 3333750"/>
              <a:gd name="csY0" fmla="*/ 1073500 h 4813720"/>
              <a:gd name="csX1" fmla="*/ 132324 w 3333750"/>
              <a:gd name="csY1" fmla="*/ 1585027 h 4813720"/>
              <a:gd name="csX2" fmla="*/ 132324 w 3333750"/>
              <a:gd name="csY2" fmla="*/ 4205924 h 4813720"/>
              <a:gd name="csX3" fmla="*/ 643851 w 3333750"/>
              <a:gd name="csY3" fmla="*/ 4717451 h 4813720"/>
              <a:gd name="csX4" fmla="*/ 2689898 w 3333750"/>
              <a:gd name="csY4" fmla="*/ 4717451 h 4813720"/>
              <a:gd name="csX5" fmla="*/ 3201425 w 3333750"/>
              <a:gd name="csY5" fmla="*/ 4205924 h 4813720"/>
              <a:gd name="csX6" fmla="*/ 3201425 w 3333750"/>
              <a:gd name="csY6" fmla="*/ 1585027 h 4813720"/>
              <a:gd name="csX7" fmla="*/ 2689898 w 3333750"/>
              <a:gd name="csY7" fmla="*/ 1073500 h 4813720"/>
              <a:gd name="csX8" fmla="*/ 555636 w 3333750"/>
              <a:gd name="csY8" fmla="*/ 0 h 4813720"/>
              <a:gd name="csX9" fmla="*/ 2778114 w 3333750"/>
              <a:gd name="csY9" fmla="*/ 0 h 4813720"/>
              <a:gd name="csX10" fmla="*/ 3333750 w 3333750"/>
              <a:gd name="csY10" fmla="*/ 555636 h 4813720"/>
              <a:gd name="csX11" fmla="*/ 3333750 w 3333750"/>
              <a:gd name="csY11" fmla="*/ 4258084 h 4813720"/>
              <a:gd name="csX12" fmla="*/ 2778114 w 3333750"/>
              <a:gd name="csY12" fmla="*/ 4813720 h 4813720"/>
              <a:gd name="csX13" fmla="*/ 555636 w 3333750"/>
              <a:gd name="csY13" fmla="*/ 4813720 h 4813720"/>
              <a:gd name="csX14" fmla="*/ 0 w 3333750"/>
              <a:gd name="csY14" fmla="*/ 4258084 h 4813720"/>
              <a:gd name="csX15" fmla="*/ 0 w 3333750"/>
              <a:gd name="csY15" fmla="*/ 555636 h 4813720"/>
              <a:gd name="csX16" fmla="*/ 555636 w 3333750"/>
              <a:gd name="csY16" fmla="*/ 0 h 4813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33750" h="4813720">
                <a:moveTo>
                  <a:pt x="643851" y="1073500"/>
                </a:moveTo>
                <a:cubicBezTo>
                  <a:pt x="361342" y="1073500"/>
                  <a:pt x="132324" y="1302518"/>
                  <a:pt x="132324" y="1585027"/>
                </a:cubicBezTo>
                <a:lnTo>
                  <a:pt x="132324" y="4205924"/>
                </a:lnTo>
                <a:cubicBezTo>
                  <a:pt x="132324" y="4488433"/>
                  <a:pt x="361342" y="4717451"/>
                  <a:pt x="643851" y="4717451"/>
                </a:cubicBezTo>
                <a:lnTo>
                  <a:pt x="2689898" y="4717451"/>
                </a:lnTo>
                <a:cubicBezTo>
                  <a:pt x="2972407" y="4717451"/>
                  <a:pt x="3201425" y="4488433"/>
                  <a:pt x="3201425" y="4205924"/>
                </a:cubicBezTo>
                <a:lnTo>
                  <a:pt x="3201425" y="1585027"/>
                </a:lnTo>
                <a:cubicBezTo>
                  <a:pt x="3201425" y="1302518"/>
                  <a:pt x="2972407" y="1073500"/>
                  <a:pt x="2689898" y="1073500"/>
                </a:cubicBezTo>
                <a:close/>
                <a:moveTo>
                  <a:pt x="555636" y="0"/>
                </a:moveTo>
                <a:lnTo>
                  <a:pt x="2778114" y="0"/>
                </a:lnTo>
                <a:cubicBezTo>
                  <a:pt x="3084983" y="0"/>
                  <a:pt x="3333750" y="248767"/>
                  <a:pt x="3333750" y="555636"/>
                </a:cubicBezTo>
                <a:lnTo>
                  <a:pt x="3333750" y="4258084"/>
                </a:lnTo>
                <a:cubicBezTo>
                  <a:pt x="3333750" y="4564953"/>
                  <a:pt x="3084983" y="4813720"/>
                  <a:pt x="2778114" y="4813720"/>
                </a:cubicBezTo>
                <a:lnTo>
                  <a:pt x="555636" y="4813720"/>
                </a:lnTo>
                <a:cubicBezTo>
                  <a:pt x="248767" y="4813720"/>
                  <a:pt x="0" y="4564953"/>
                  <a:pt x="0" y="4258084"/>
                </a:cubicBezTo>
                <a:lnTo>
                  <a:pt x="0" y="555636"/>
                </a:lnTo>
                <a:cubicBezTo>
                  <a:pt x="0" y="248767"/>
                  <a:pt x="248767" y="0"/>
                  <a:pt x="555636" y="0"/>
                </a:cubicBezTo>
                <a:close/>
              </a:path>
            </a:pathLst>
          </a:custGeom>
          <a:solidFill>
            <a:srgbClr val="385723"/>
          </a:solidFill>
          <a:ln>
            <a:solidFill>
              <a:srgbClr val="7C887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CA31A87-2025-ECB9-11E2-A4CB3AA54234}"/>
              </a:ext>
            </a:extLst>
          </p:cNvPr>
          <p:cNvSpPr txBox="1"/>
          <p:nvPr/>
        </p:nvSpPr>
        <p:spPr>
          <a:xfrm>
            <a:off x="722984" y="1662217"/>
            <a:ext cx="4251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精簡出訪人數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落實深度交流</a:t>
            </a: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C9BC8974-9EFC-420F-C788-F7F182951F69}"/>
              </a:ext>
            </a:extLst>
          </p:cNvPr>
          <p:cNvSpPr txBox="1"/>
          <p:nvPr/>
        </p:nvSpPr>
        <p:spPr>
          <a:xfrm>
            <a:off x="4708480" y="4158992"/>
            <a:ext cx="5603708" cy="33855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TW" sz="1600" b="1" dirty="0" err="1"/>
              <a:t>Marbeck</a:t>
            </a:r>
            <a:r>
              <a:rPr lang="zh-TW" altLang="en-US" sz="1600" b="1" dirty="0"/>
              <a:t>村民與臺灣金牌夥伴提前歡慶聖馬丁節</a:t>
            </a:r>
            <a:endParaRPr lang="zh-TW" altLang="en-US" sz="1600" b="1" dirty="0">
              <a:latin typeface="+mj-ea"/>
              <a:ea typeface="+mj-ea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B5E255DF-F1D0-68AE-7125-57FA6FC724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7938" b="9195"/>
          <a:stretch>
            <a:fillRect/>
          </a:stretch>
        </p:blipFill>
        <p:spPr>
          <a:xfrm>
            <a:off x="10061009" y="343847"/>
            <a:ext cx="2130991" cy="6227454"/>
          </a:xfrm>
          <a:prstGeom prst="rect">
            <a:avLst/>
          </a:prstGeom>
        </p:spPr>
      </p:pic>
      <p:sp>
        <p:nvSpPr>
          <p:cNvPr id="2" name="投影片編號版面配置區 8">
            <a:extLst>
              <a:ext uri="{FF2B5EF4-FFF2-40B4-BE49-F238E27FC236}">
                <a16:creationId xmlns:a16="http://schemas.microsoft.com/office/drawing/2014/main" id="{8F74AD3B-87B5-EF6D-5770-10C0E3EE4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4CFBA436-CA96-2244-AF4B-2B6E212F0797}" type="slidenum">
              <a:rPr kumimoji="1" lang="zh-TW" altLang="en-US" sz="1800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26</a:t>
            </a:fld>
            <a:endParaRPr kumimoji="1" lang="zh-TW" alt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41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E187909-BC32-C380-2B5A-062765BEF7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0E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B05C3CF-55DB-E92F-FB05-A060742F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C5F91-2014-44CD-A3CA-CEAF389CFA05}" type="slidenum">
              <a:rPr lang="zh-TW" altLang="en-US" smtClean="0"/>
              <a:pPr/>
              <a:t>27</a:t>
            </a:fld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AB099F4-D1D8-8C3C-5BF2-4992061032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26"/>
          <a:stretch>
            <a:fillRect/>
          </a:stretch>
        </p:blipFill>
        <p:spPr>
          <a:xfrm>
            <a:off x="368666" y="114020"/>
            <a:ext cx="11454668" cy="244806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F35AFD4-B966-8F74-AFD2-02564DEC4B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5" t="46506" r="12891" b="26178"/>
          <a:stretch>
            <a:fillRect/>
          </a:stretch>
        </p:blipFill>
        <p:spPr>
          <a:xfrm>
            <a:off x="1163742" y="2714555"/>
            <a:ext cx="5160858" cy="981074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D20EA5A2-B7F5-E0F6-99C1-926FB1F7DC39}"/>
              </a:ext>
            </a:extLst>
          </p:cNvPr>
          <p:cNvSpPr txBox="1"/>
          <p:nvPr/>
        </p:nvSpPr>
        <p:spPr>
          <a:xfrm>
            <a:off x="1605755" y="4109878"/>
            <a:ext cx="8494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>
                <a:solidFill>
                  <a:srgbClr val="ECCF8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歡迎您踴躍報名參加</a:t>
            </a:r>
          </a:p>
        </p:txBody>
      </p:sp>
      <p:sp>
        <p:nvSpPr>
          <p:cNvPr id="17" name="投影片編號版面配置區 8">
            <a:extLst>
              <a:ext uri="{FF2B5EF4-FFF2-40B4-BE49-F238E27FC236}">
                <a16:creationId xmlns:a16="http://schemas.microsoft.com/office/drawing/2014/main" id="{20A37D5F-850C-6FAD-1467-62227980896B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CFBA436-CA96-2244-AF4B-2B6E212F0797}" type="slidenum">
              <a:rPr kumimoji="1" lang="zh-TW" altLang="en-US" b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pPr/>
              <a:t>27</a:t>
            </a:fld>
            <a:endParaRPr kumimoji="1" lang="zh-TW" alt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417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1151</Words>
  <Application>Microsoft Office PowerPoint</Application>
  <PresentationFormat>寬螢幕</PresentationFormat>
  <Paragraphs>213</Paragraphs>
  <Slides>27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27</vt:i4>
      </vt:variant>
    </vt:vector>
  </HeadingPairs>
  <TitlesOfParts>
    <vt:vector size="37" baseType="lpstr">
      <vt:lpstr>Aptos</vt:lpstr>
      <vt:lpstr>Microsoft YaHei</vt:lpstr>
      <vt:lpstr>微軟正黑體</vt:lpstr>
      <vt:lpstr>新細明體</vt:lpstr>
      <vt:lpstr>Aptos Display</vt:lpstr>
      <vt:lpstr>Arial</vt:lpstr>
      <vt:lpstr>Calibri</vt:lpstr>
      <vt:lpstr>Wingdings</vt:lpstr>
      <vt:lpstr>Office 佈景主題</vt:lpstr>
      <vt:lpstr>自訂設計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智仁 黃</dc:creator>
  <cp:lastModifiedBy>陳明政</cp:lastModifiedBy>
  <cp:revision>10</cp:revision>
  <cp:lastPrinted>2026-08-09T13:31:53Z</cp:lastPrinted>
  <dcterms:created xsi:type="dcterms:W3CDTF">2026-08-05T09:34:11Z</dcterms:created>
  <dcterms:modified xsi:type="dcterms:W3CDTF">2026-08-18T03:25:29Z</dcterms:modified>
</cp:coreProperties>
</file>